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343" r:id="rId2"/>
    <p:sldId id="1352" r:id="rId3"/>
    <p:sldId id="1351" r:id="rId4"/>
    <p:sldId id="1161" r:id="rId5"/>
    <p:sldId id="1171" r:id="rId6"/>
    <p:sldId id="1353" r:id="rId7"/>
    <p:sldId id="362" r:id="rId8"/>
  </p:sldIdLst>
  <p:sldSz cx="12192000" cy="6858000"/>
  <p:notesSz cx="9928225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go Ferrini" initials="DF" lastIdx="2" clrIdx="0">
    <p:extLst>
      <p:ext uri="{19B8F6BF-5375-455C-9EA6-DF929625EA0E}">
        <p15:presenceInfo xmlns:p15="http://schemas.microsoft.com/office/powerpoint/2012/main" xmlns="" userId="Diogo Ferr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E"/>
    <a:srgbClr val="0000C0"/>
    <a:srgbClr val="CCFFCC"/>
    <a:srgbClr val="CC99FF"/>
    <a:srgbClr val="CC66FF"/>
    <a:srgbClr val="9880FC"/>
    <a:srgbClr val="8468FC"/>
    <a:srgbClr val="AFDC7E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>
        <p:scale>
          <a:sx n="80" d="100"/>
          <a:sy n="80" d="100"/>
        </p:scale>
        <p:origin x="-19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Leonardo\COGEN%20Dropbox\Infografico\2021\10%20Outubro\Tabelas%20e%20Gr&#225;ficos%20-%20Infogr&#225;fico_Out_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Pasta3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Leonardo\COGEN%20Dropbox\Data%20Cogen\2021\10%20-%20Out\Gr&#225;ficos%20e%20Tabelas%20DataCogen_Out_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Lucas\COGEN%20Dropbox\Boletim%20Gas%20Natural\2021\10%20Outubro\Boletim\Tabelas%20e%20Gr&#225;ficos%20Tarifas%20de%20Cogera&#231;&#227;o%20a%20GN_Out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02110931905981E-2"/>
          <c:y val="5.0925925925925923E-2"/>
          <c:w val="0.93314226639795828"/>
          <c:h val="0.8948505236780302"/>
        </c:manualLayout>
      </c:layout>
      <c:lineChart>
        <c:grouping val="standard"/>
        <c:varyColors val="0"/>
        <c:ser>
          <c:idx val="0"/>
          <c:order val="0"/>
          <c:tx>
            <c:strRef>
              <c:f>'Gás Natural'!$B$1:$B$2</c:f>
              <c:strCache>
                <c:ptCount val="2"/>
                <c:pt idx="0">
                  <c:v>GW</c:v>
                </c:pt>
                <c:pt idx="1">
                  <c:v>Instalado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/>
                      <a:t>3,2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45B-40D7-8A67-C9608385A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'Gás Natural'!$A$3:$A$14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'Gás Natural'!$B$3:$B$14</c:f>
              <c:numCache>
                <c:formatCode>0.00</c:formatCode>
                <c:ptCount val="12"/>
                <c:pt idx="0">
                  <c:v>2.7</c:v>
                </c:pt>
                <c:pt idx="1">
                  <c:v>2.7</c:v>
                </c:pt>
                <c:pt idx="2">
                  <c:v>2.71</c:v>
                </c:pt>
                <c:pt idx="3">
                  <c:v>2.75</c:v>
                </c:pt>
                <c:pt idx="4">
                  <c:v>2.8</c:v>
                </c:pt>
                <c:pt idx="5">
                  <c:v>2.81</c:v>
                </c:pt>
                <c:pt idx="6">
                  <c:v>2.84</c:v>
                </c:pt>
                <c:pt idx="7">
                  <c:v>3.04</c:v>
                </c:pt>
                <c:pt idx="8">
                  <c:v>3.06</c:v>
                </c:pt>
                <c:pt idx="9">
                  <c:v>3.1</c:v>
                </c:pt>
                <c:pt idx="10">
                  <c:v>3.1</c:v>
                </c:pt>
                <c:pt idx="11" formatCode="General">
                  <c:v>3.15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5B-40D7-8A67-C9608385A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376832"/>
        <c:axId val="134431872"/>
      </c:lineChart>
      <c:catAx>
        <c:axId val="13437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431872"/>
        <c:crosses val="autoZero"/>
        <c:auto val="1"/>
        <c:lblAlgn val="ctr"/>
        <c:lblOffset val="100"/>
        <c:noMultiLvlLbl val="0"/>
      </c:catAx>
      <c:valAx>
        <c:axId val="13443187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37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250000000000001"/>
          <c:y val="0.22453703703703703"/>
          <c:w val="0.46388888888888891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20-42BD-96D1-8D88E1AA72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20-42BD-96D1-8D88E1AA72F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20-42BD-96D1-8D88E1AA72FC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20-42BD-96D1-8D88E1AA72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A20-42BD-96D1-8D88E1AA72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A20-42BD-96D1-8D88E1AA72FC}"/>
              </c:ext>
            </c:extLst>
          </c:dPt>
          <c:dLbls>
            <c:dLbl>
              <c:idx val="0"/>
              <c:layout>
                <c:manualLayout>
                  <c:x val="-2.7942177039534118E-2"/>
                  <c:y val="-0.112775778959473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20-42BD-96D1-8D88E1AA72FC}"/>
                </c:ext>
              </c:extLst>
            </c:dLbl>
            <c:dLbl>
              <c:idx val="1"/>
              <c:layout>
                <c:manualLayout>
                  <c:x val="9.1991488783856101E-2"/>
                  <c:y val="4.871040452760669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20-42BD-96D1-8D88E1AA72FC}"/>
                </c:ext>
              </c:extLst>
            </c:dLbl>
            <c:dLbl>
              <c:idx val="2"/>
              <c:layout>
                <c:manualLayout>
                  <c:x val="1.8596506318114353E-2"/>
                  <c:y val="0.20293498224743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51294075138833"/>
                      <c:h val="0.25124999999999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20-42BD-96D1-8D88E1AA72FC}"/>
                </c:ext>
              </c:extLst>
            </c:dLbl>
            <c:dLbl>
              <c:idx val="3"/>
              <c:layout>
                <c:manualLayout>
                  <c:x val="-0.12956352685212447"/>
                  <c:y val="-0.186525144410716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041666666666669"/>
                      <c:h val="0.251157407407407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A20-42BD-96D1-8D88E1AA72FC}"/>
                </c:ext>
              </c:extLst>
            </c:dLbl>
            <c:dLbl>
              <c:idx val="4"/>
              <c:layout>
                <c:manualLayout>
                  <c:x val="-6.7105617815392565E-2"/>
                  <c:y val="2.09486189407068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20-42BD-96D1-8D88E1AA72FC}"/>
                </c:ext>
              </c:extLst>
            </c:dLbl>
            <c:dLbl>
              <c:idx val="5"/>
              <c:layout>
                <c:manualLayout>
                  <c:x val="-0.11231881489491181"/>
                  <c:y val="-5.15719789189213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20-42BD-96D1-8D88E1AA7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Planilha2!$I$6:$I$11</c:f>
              <c:strCache>
                <c:ptCount val="6"/>
                <c:pt idx="0">
                  <c:v>Alimentos e Bebidas</c:v>
                </c:pt>
                <c:pt idx="1">
                  <c:v>Comercial</c:v>
                </c:pt>
                <c:pt idx="2">
                  <c:v>Papel e Celulose</c:v>
                </c:pt>
                <c:pt idx="3">
                  <c:v>Petroquímico</c:v>
                </c:pt>
                <c:pt idx="4">
                  <c:v>Siderurgia</c:v>
                </c:pt>
                <c:pt idx="5">
                  <c:v>Outros</c:v>
                </c:pt>
              </c:strCache>
            </c:strRef>
          </c:cat>
          <c:val>
            <c:numRef>
              <c:f>Planilha2!$J$6:$J$11</c:f>
              <c:numCache>
                <c:formatCode>General</c:formatCode>
                <c:ptCount val="6"/>
                <c:pt idx="0">
                  <c:v>89.68</c:v>
                </c:pt>
                <c:pt idx="1">
                  <c:v>87.73</c:v>
                </c:pt>
                <c:pt idx="2">
                  <c:v>180.94</c:v>
                </c:pt>
                <c:pt idx="3" formatCode="#,##0">
                  <c:v>2226</c:v>
                </c:pt>
                <c:pt idx="4">
                  <c:v>427.33</c:v>
                </c:pt>
                <c:pt idx="5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A20-42BD-96D1-8D88E1AA7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42286143601176"/>
          <c:y val="0.26776810677118928"/>
          <c:w val="0.80730810240869721"/>
          <c:h val="0.60181665430272757"/>
        </c:manualLayout>
      </c:layout>
      <c:pie3DChart>
        <c:varyColors val="1"/>
        <c:ser>
          <c:idx val="0"/>
          <c:order val="0"/>
          <c:tx>
            <c:strRef>
              <c:f>'Fontes de Geração'!$F$1</c:f>
              <c:strCache>
                <c:ptCount val="1"/>
                <c:pt idx="0">
                  <c:v>GW Instalado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8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8F-4EBA-B9D9-60D78D37200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8F-4EBA-B9D9-60D78D37200F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8F-4EBA-B9D9-60D78D37200F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8F-4EBA-B9D9-60D78D37200F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C8F-4EBA-B9D9-60D78D37200F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C8F-4EBA-B9D9-60D78D37200F}"/>
              </c:ext>
            </c:extLst>
          </c:dPt>
          <c:dLbls>
            <c:dLbl>
              <c:idx val="0"/>
              <c:layout>
                <c:manualLayout>
                  <c:x val="2.3052205196316126E-2"/>
                  <c:y val="2.14031816536550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F-4EBA-B9D9-60D78D37200F}"/>
                </c:ext>
              </c:extLst>
            </c:dLbl>
            <c:dLbl>
              <c:idx val="1"/>
              <c:layout>
                <c:manualLayout>
                  <c:x val="-2.0894483126715171E-2"/>
                  <c:y val="0.1280817054146885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8F-4EBA-B9D9-60D78D37200F}"/>
                </c:ext>
              </c:extLst>
            </c:dLbl>
            <c:dLbl>
              <c:idx val="2"/>
              <c:layout>
                <c:manualLayout>
                  <c:x val="-0.1586839106762179"/>
                  <c:y val="5.4722845538819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8F-4EBA-B9D9-60D78D37200F}"/>
                </c:ext>
              </c:extLst>
            </c:dLbl>
            <c:dLbl>
              <c:idx val="3"/>
              <c:layout>
                <c:manualLayout>
                  <c:x val="-0.11981874746971594"/>
                  <c:y val="-1.328957062061854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8F-4EBA-B9D9-60D78D37200F}"/>
                </c:ext>
              </c:extLst>
            </c:dLbl>
            <c:dLbl>
              <c:idx val="4"/>
              <c:layout>
                <c:manualLayout>
                  <c:x val="1.9169710679658225E-2"/>
                  <c:y val="-2.304249150523150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8F-4EBA-B9D9-60D78D37200F}"/>
                </c:ext>
              </c:extLst>
            </c:dLbl>
            <c:dLbl>
              <c:idx val="5"/>
              <c:layout>
                <c:manualLayout>
                  <c:x val="0.22810678907164408"/>
                  <c:y val="0.1056566429166404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8F-4EBA-B9D9-60D78D3720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'Fontes de Geração'!$A$2:$A$7</c:f>
              <c:strCache>
                <c:ptCount val="6"/>
                <c:pt idx="0">
                  <c:v>Bagaço de Cana</c:v>
                </c:pt>
                <c:pt idx="1">
                  <c:v>Gás Natural</c:v>
                </c:pt>
                <c:pt idx="2">
                  <c:v>Licor Negro</c:v>
                </c:pt>
                <c:pt idx="3">
                  <c:v>Madeira</c:v>
                </c:pt>
                <c:pt idx="4">
                  <c:v>Biogás</c:v>
                </c:pt>
                <c:pt idx="5">
                  <c:v>Outros</c:v>
                </c:pt>
              </c:strCache>
            </c:strRef>
          </c:cat>
          <c:val>
            <c:numRef>
              <c:f>'Fontes de Geração'!$F$2:$F$7</c:f>
              <c:numCache>
                <c:formatCode>#,##0.0</c:formatCode>
                <c:ptCount val="6"/>
                <c:pt idx="0">
                  <c:v>11.933</c:v>
                </c:pt>
                <c:pt idx="1">
                  <c:v>3.1520000000000001</c:v>
                </c:pt>
                <c:pt idx="2">
                  <c:v>2.66</c:v>
                </c:pt>
                <c:pt idx="3">
                  <c:v>0.81379999999999997</c:v>
                </c:pt>
                <c:pt idx="4">
                  <c:v>0.36499999999999999</c:v>
                </c:pt>
                <c:pt idx="5">
                  <c:v>0.19336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C8F-4EBA-B9D9-60D78D372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Distribuidoras!$E$3</c:f>
              <c:strCache>
                <c:ptCount val="1"/>
                <c:pt idx="0">
                  <c:v>Comgás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Distribuidoras!$A$6:$A$21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Distribuidoras!$E$6:$E$21</c:f>
              <c:numCache>
                <c:formatCode>0.00</c:formatCode>
                <c:ptCount val="16"/>
                <c:pt idx="0">
                  <c:v>0.65</c:v>
                </c:pt>
                <c:pt idx="1">
                  <c:v>0.63</c:v>
                </c:pt>
                <c:pt idx="2">
                  <c:v>0.90999999999999992</c:v>
                </c:pt>
                <c:pt idx="3">
                  <c:v>0.71</c:v>
                </c:pt>
                <c:pt idx="4">
                  <c:v>0.76</c:v>
                </c:pt>
                <c:pt idx="5">
                  <c:v>0.92999999999999994</c:v>
                </c:pt>
                <c:pt idx="6">
                  <c:v>1.1400000000000001</c:v>
                </c:pt>
                <c:pt idx="7">
                  <c:v>1.21</c:v>
                </c:pt>
                <c:pt idx="8">
                  <c:v>1.23</c:v>
                </c:pt>
                <c:pt idx="9">
                  <c:v>1.27</c:v>
                </c:pt>
                <c:pt idx="10">
                  <c:v>0.95</c:v>
                </c:pt>
                <c:pt idx="11">
                  <c:v>1.1300000000000001</c:v>
                </c:pt>
                <c:pt idx="12">
                  <c:v>1.36</c:v>
                </c:pt>
                <c:pt idx="13">
                  <c:v>1.92</c:v>
                </c:pt>
                <c:pt idx="14">
                  <c:v>1.6099999999999999</c:v>
                </c:pt>
                <c:pt idx="15">
                  <c:v>2.3388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CC-4C59-A793-5B80DE49A65E}"/>
            </c:ext>
          </c:extLst>
        </c:ser>
        <c:ser>
          <c:idx val="1"/>
          <c:order val="1"/>
          <c:tx>
            <c:strRef>
              <c:f>Distribuidoras!$F$3</c:f>
              <c:strCache>
                <c:ptCount val="1"/>
                <c:pt idx="0">
                  <c:v>GB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Distribuidoras!$A$6:$A$21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Distribuidoras!$F$6:$F$21</c:f>
              <c:numCache>
                <c:formatCode>0.00</c:formatCode>
                <c:ptCount val="16"/>
                <c:pt idx="0">
                  <c:v>0.73</c:v>
                </c:pt>
                <c:pt idx="1">
                  <c:v>0.72</c:v>
                </c:pt>
                <c:pt idx="2">
                  <c:v>0.96</c:v>
                </c:pt>
                <c:pt idx="3">
                  <c:v>0.77</c:v>
                </c:pt>
                <c:pt idx="4">
                  <c:v>0.80999999999999994</c:v>
                </c:pt>
                <c:pt idx="5">
                  <c:v>0.99</c:v>
                </c:pt>
                <c:pt idx="6">
                  <c:v>1.03</c:v>
                </c:pt>
                <c:pt idx="7">
                  <c:v>1.06</c:v>
                </c:pt>
                <c:pt idx="8">
                  <c:v>1.1000000000000001</c:v>
                </c:pt>
                <c:pt idx="9">
                  <c:v>1.31</c:v>
                </c:pt>
                <c:pt idx="10">
                  <c:v>1.31</c:v>
                </c:pt>
                <c:pt idx="11">
                  <c:v>1.54</c:v>
                </c:pt>
                <c:pt idx="12">
                  <c:v>2.0299999999999998</c:v>
                </c:pt>
                <c:pt idx="13">
                  <c:v>1.8599999999999999</c:v>
                </c:pt>
                <c:pt idx="14">
                  <c:v>1.54</c:v>
                </c:pt>
                <c:pt idx="15">
                  <c:v>2.4704999999999999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CC-4C59-A793-5B80DE49A65E}"/>
            </c:ext>
          </c:extLst>
        </c:ser>
        <c:ser>
          <c:idx val="2"/>
          <c:order val="2"/>
          <c:tx>
            <c:strRef>
              <c:f>Distribuidoras!$G$3</c:f>
              <c:strCache>
                <c:ptCount val="1"/>
                <c:pt idx="0">
                  <c:v>Naturgy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0"/>
                  <c:y val="-1.25157173953013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CC-4C59-A793-5B80DE49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Distribuidoras!$A$6:$A$21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Distribuidoras!$G$6:$G$21</c:f>
              <c:numCache>
                <c:formatCode>0.00</c:formatCode>
                <c:ptCount val="16"/>
                <c:pt idx="0">
                  <c:v>0.66999999999999993</c:v>
                </c:pt>
                <c:pt idx="1">
                  <c:v>0.64</c:v>
                </c:pt>
                <c:pt idx="2">
                  <c:v>0.98</c:v>
                </c:pt>
                <c:pt idx="3">
                  <c:v>0.78</c:v>
                </c:pt>
                <c:pt idx="4">
                  <c:v>0.84</c:v>
                </c:pt>
                <c:pt idx="5">
                  <c:v>0.97</c:v>
                </c:pt>
                <c:pt idx="6">
                  <c:v>1.19</c:v>
                </c:pt>
                <c:pt idx="7">
                  <c:v>1.1200000000000001</c:v>
                </c:pt>
                <c:pt idx="8">
                  <c:v>1.23</c:v>
                </c:pt>
                <c:pt idx="9">
                  <c:v>1.0900000000000001</c:v>
                </c:pt>
                <c:pt idx="10">
                  <c:v>1.18</c:v>
                </c:pt>
                <c:pt idx="11">
                  <c:v>1.4000000000000001</c:v>
                </c:pt>
                <c:pt idx="12">
                  <c:v>2</c:v>
                </c:pt>
                <c:pt idx="13">
                  <c:v>2.11</c:v>
                </c:pt>
                <c:pt idx="14">
                  <c:v>1.5100000000000002</c:v>
                </c:pt>
                <c:pt idx="15">
                  <c:v>2.9758689999999999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0CC-4C59-A793-5B80DE49A65E}"/>
            </c:ext>
          </c:extLst>
        </c:ser>
        <c:ser>
          <c:idx val="3"/>
          <c:order val="3"/>
          <c:tx>
            <c:strRef>
              <c:f>Distribuidoras!$H$3</c:f>
              <c:strCache>
                <c:ptCount val="1"/>
                <c:pt idx="0">
                  <c:v>Naturgy RJ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Distribuidoras!$A$6:$A$21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Distribuidoras!$H$6:$H$21</c:f>
              <c:numCache>
                <c:formatCode>General</c:formatCode>
                <c:ptCount val="16"/>
                <c:pt idx="3" formatCode="0.00">
                  <c:v>1.24</c:v>
                </c:pt>
                <c:pt idx="4" formatCode="0.00">
                  <c:v>1.35</c:v>
                </c:pt>
                <c:pt idx="5" formatCode="0.00">
                  <c:v>1.41</c:v>
                </c:pt>
                <c:pt idx="6" formatCode="0.00">
                  <c:v>1.45</c:v>
                </c:pt>
                <c:pt idx="7" formatCode="0.00">
                  <c:v>1.48</c:v>
                </c:pt>
                <c:pt idx="8" formatCode="0.00">
                  <c:v>1.1100000000000001</c:v>
                </c:pt>
                <c:pt idx="9" formatCode="0.00">
                  <c:v>1.29</c:v>
                </c:pt>
                <c:pt idx="10" formatCode="0.00">
                  <c:v>1.25</c:v>
                </c:pt>
                <c:pt idx="11" formatCode="0.00">
                  <c:v>1.56</c:v>
                </c:pt>
                <c:pt idx="12" formatCode="0.00">
                  <c:v>2.2000000000000002</c:v>
                </c:pt>
                <c:pt idx="13" formatCode="0.00">
                  <c:v>2.2000000000000002</c:v>
                </c:pt>
                <c:pt idx="14" formatCode="0.00">
                  <c:v>1.95</c:v>
                </c:pt>
                <c:pt idx="15">
                  <c:v>2.86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0CC-4C59-A793-5B80DE49A65E}"/>
            </c:ext>
          </c:extLst>
        </c:ser>
        <c:ser>
          <c:idx val="4"/>
          <c:order val="4"/>
          <c:tx>
            <c:strRef>
              <c:f>Distribuidoras!$I$3</c:f>
              <c:strCache>
                <c:ptCount val="1"/>
                <c:pt idx="0">
                  <c:v>Compagás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Distribuidoras!$A$6:$A$21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Distribuidoras!$I$6:$I$21</c:f>
              <c:numCache>
                <c:formatCode>General</c:formatCode>
                <c:ptCount val="16"/>
                <c:pt idx="8" formatCode="0.00">
                  <c:v>0.91</c:v>
                </c:pt>
                <c:pt idx="9" formatCode="0.00">
                  <c:v>0.97</c:v>
                </c:pt>
                <c:pt idx="10" formatCode="0.00">
                  <c:v>1.07</c:v>
                </c:pt>
                <c:pt idx="11" formatCode="0.00">
                  <c:v>1.1299999999999999</c:v>
                </c:pt>
                <c:pt idx="12" formatCode="0.00">
                  <c:v>1.25</c:v>
                </c:pt>
                <c:pt idx="13" formatCode="0.00">
                  <c:v>1.46</c:v>
                </c:pt>
                <c:pt idx="14" formatCode="0.00">
                  <c:v>1.33</c:v>
                </c:pt>
                <c:pt idx="15">
                  <c:v>2.58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0CC-4C59-A793-5B80DE49A65E}"/>
            </c:ext>
          </c:extLst>
        </c:ser>
        <c:ser>
          <c:idx val="5"/>
          <c:order val="5"/>
          <c:tx>
            <c:strRef>
              <c:f>Distribuidoras!$J$3</c:f>
              <c:strCache>
                <c:ptCount val="1"/>
                <c:pt idx="0">
                  <c:v>SCGás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0"/>
                  <c:y val="1.5502207849207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CC-4C59-A793-5B80DE49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Distribuidoras!$A$6:$A$21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Distribuidoras!$J$6:$J$21</c:f>
              <c:numCache>
                <c:formatCode>General</c:formatCode>
                <c:ptCount val="16"/>
                <c:pt idx="9" formatCode="0.00">
                  <c:v>1.49</c:v>
                </c:pt>
                <c:pt idx="10" formatCode="0.00">
                  <c:v>1.22</c:v>
                </c:pt>
                <c:pt idx="11" formatCode="0.00">
                  <c:v>1.18</c:v>
                </c:pt>
                <c:pt idx="12" formatCode="0.00">
                  <c:v>1.33</c:v>
                </c:pt>
                <c:pt idx="13" formatCode="0.00">
                  <c:v>1.22</c:v>
                </c:pt>
                <c:pt idx="14" formatCode="0.00">
                  <c:v>1.29</c:v>
                </c:pt>
                <c:pt idx="15" formatCode="0.00">
                  <c:v>2.36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0CC-4C59-A793-5B80DE49A65E}"/>
            </c:ext>
          </c:extLst>
        </c:ser>
        <c:ser>
          <c:idx val="6"/>
          <c:order val="6"/>
          <c:tx>
            <c:strRef>
              <c:f>Distribuidoras!$K$3</c:f>
              <c:strCache>
                <c:ptCount val="1"/>
                <c:pt idx="0">
                  <c:v>Sulgás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Distribuidoras!$A$6:$A$21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Distribuidoras!$K$6:$K$21</c:f>
              <c:numCache>
                <c:formatCode>General</c:formatCode>
                <c:ptCount val="16"/>
                <c:pt idx="10" formatCode="0.00">
                  <c:v>1.23</c:v>
                </c:pt>
                <c:pt idx="11" formatCode="0.00">
                  <c:v>1.17</c:v>
                </c:pt>
                <c:pt idx="12" formatCode="0.00">
                  <c:v>1.21</c:v>
                </c:pt>
                <c:pt idx="13" formatCode="0.00">
                  <c:v>1.52</c:v>
                </c:pt>
                <c:pt idx="14" formatCode="0.00">
                  <c:v>1.52</c:v>
                </c:pt>
                <c:pt idx="15" formatCode="0.00">
                  <c:v>2.39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0CC-4C59-A793-5B80DE49A65E}"/>
            </c:ext>
          </c:extLst>
        </c:ser>
        <c:ser>
          <c:idx val="7"/>
          <c:order val="7"/>
          <c:tx>
            <c:strRef>
              <c:f>Distribuidoras!$L$3</c:f>
              <c:strCache>
                <c:ptCount val="1"/>
                <c:pt idx="0">
                  <c:v>Bahiagás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Distribuidoras!$A$6:$A$21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Distribuidoras!$L$6:$L$21</c:f>
              <c:numCache>
                <c:formatCode>General</c:formatCode>
                <c:ptCount val="16"/>
                <c:pt idx="10" formatCode="0.00">
                  <c:v>0.97</c:v>
                </c:pt>
                <c:pt idx="11" formatCode="0.00">
                  <c:v>1.1599999999999999</c:v>
                </c:pt>
                <c:pt idx="12" formatCode="0.00">
                  <c:v>1.5</c:v>
                </c:pt>
                <c:pt idx="13" formatCode="0.00">
                  <c:v>1.7</c:v>
                </c:pt>
                <c:pt idx="14" formatCode="0.00">
                  <c:v>1.55</c:v>
                </c:pt>
                <c:pt idx="15" formatCode="0.00">
                  <c:v>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0CC-4C59-A793-5B80DE49A65E}"/>
            </c:ext>
          </c:extLst>
        </c:ser>
        <c:ser>
          <c:idx val="8"/>
          <c:order val="8"/>
          <c:tx>
            <c:strRef>
              <c:f>Distribuidoras!$O$3</c:f>
              <c:strCache>
                <c:ptCount val="1"/>
                <c:pt idx="0">
                  <c:v>Preço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0"/>
                  <c:y val="-2.11851212611875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CC-4C59-A793-5B80DE49A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Distribuidoras!$A$6:$A$21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Distribuidoras!$D$6:$D$21</c:f>
              <c:numCache>
                <c:formatCode>0.00</c:formatCode>
                <c:ptCount val="16"/>
                <c:pt idx="0">
                  <c:v>0.56398774520969441</c:v>
                </c:pt>
                <c:pt idx="1">
                  <c:v>0.51295498429726372</c:v>
                </c:pt>
                <c:pt idx="2">
                  <c:v>0.6083350731667746</c:v>
                </c:pt>
                <c:pt idx="3">
                  <c:v>0.30935598685145727</c:v>
                </c:pt>
                <c:pt idx="4">
                  <c:v>0.28755781673971403</c:v>
                </c:pt>
                <c:pt idx="5">
                  <c:v>0.25141460940831545</c:v>
                </c:pt>
                <c:pt idx="6">
                  <c:v>0.20705084882877281</c:v>
                </c:pt>
                <c:pt idx="7">
                  <c:v>0.30392830499480145</c:v>
                </c:pt>
                <c:pt idx="8">
                  <c:v>0.37581775410806528</c:v>
                </c:pt>
                <c:pt idx="9">
                  <c:v>0.33305604597749877</c:v>
                </c:pt>
                <c:pt idx="10">
                  <c:v>0.32886208846864173</c:v>
                </c:pt>
                <c:pt idx="11">
                  <c:v>0.36064865561924192</c:v>
                </c:pt>
                <c:pt idx="12">
                  <c:v>0.42166663777240221</c:v>
                </c:pt>
                <c:pt idx="13">
                  <c:v>0.37309433865238234</c:v>
                </c:pt>
                <c:pt idx="14">
                  <c:v>0.41580314302891425</c:v>
                </c:pt>
                <c:pt idx="15">
                  <c:v>1.154560537186228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0CC-4C59-A793-5B80DE49A65E}"/>
            </c:ext>
          </c:extLst>
        </c:ser>
        <c:ser>
          <c:idx val="9"/>
          <c:order val="9"/>
          <c:tx>
            <c:v>ESGás</c:v>
          </c:tx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none"/>
          </c:marker>
          <c:val>
            <c:numRef>
              <c:f>Distribuidoras!$N$6:$N$21</c:f>
              <c:numCache>
                <c:formatCode>General</c:formatCode>
                <c:ptCount val="16"/>
                <c:pt idx="14" formatCode="0.00">
                  <c:v>1.98</c:v>
                </c:pt>
                <c:pt idx="15" formatCode="0.00">
                  <c:v>2.61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E0CC-4C59-A793-5B80DE49A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38880"/>
        <c:axId val="135740416"/>
      </c:lineChart>
      <c:dateAx>
        <c:axId val="135738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740416"/>
        <c:crosses val="autoZero"/>
        <c:auto val="0"/>
        <c:lblOffset val="100"/>
        <c:baseTimeUnit val="days"/>
      </c:dateAx>
      <c:valAx>
        <c:axId val="135740416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73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FE053672-6E37-4034-9D96-7E57B08F1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0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21929DD-5525-4A50-9748-F8624134F2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700" y="0"/>
            <a:ext cx="4302230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77B2-FF18-414E-8786-160AA3D97748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4E22AC1-D0FE-4471-B476-A3616A7EF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6456614"/>
            <a:ext cx="4302230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461C898-E5B9-48B4-B571-D89CC1F65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700" y="6456614"/>
            <a:ext cx="4302230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17DB-839C-4985-B17F-AA0924AE84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8635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0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700" y="0"/>
            <a:ext cx="4302230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12DF-7AE2-4596-8EE0-D80B6C8569FC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824" y="3271383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0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0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F3519-629E-4FDE-8DC6-E1B8975B48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668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0D4EC-A27D-4105-9B9E-4041F1872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63F8EE7-147D-4ECB-BAA4-A31473364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3B8A961-321B-4904-B3F5-AAF7C67B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D071F0E-3A24-4C63-802F-6AEF440E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E5D23D9-A6C6-4A1E-9131-FF889364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20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97F0DD-4FBA-4A3E-8696-9FED62576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E15A4EC-D5C7-436B-856D-21D3FB790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FBBE400-3FDD-4847-AB1C-7A37999E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6BDC126-7A4A-48E4-A8C0-9957B445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309B038-B0E2-4A3E-B55F-1114D8A7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68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C049700-164A-4BBC-9586-1000713B0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4110BDA-8F63-4E1C-94C5-DD9B80F07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54A774-0B52-4F99-BDB0-45DB06CF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FCF447D-2DFE-4172-89AA-649D01E4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8C4D05A-2511-4A0A-BBA3-F7B92584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14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168341" y="6381329"/>
            <a:ext cx="2844800" cy="365125"/>
          </a:xfrm>
        </p:spPr>
        <p:txBody>
          <a:bodyPr/>
          <a:lstStyle/>
          <a:p>
            <a:fld id="{88AC217D-9AB3-4CF0-B07D-BA87B5AF8D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81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316DCB-BC84-4A74-A27A-FF81CADE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559D945-F00F-4643-AC3B-6576ED8A4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99331ED-ACD1-4B34-8DB0-C7D9C4AB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E15712D-4FC7-443A-B7E3-5480BDF5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AAE4493-7C2B-4F23-BB67-531BA0CC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64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D84049-85EA-49BF-8196-EA63605A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6FCBB97-3501-4C98-9BEF-F5E55389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05AC2BD-8498-4CD0-AEE2-FC68F24D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705070F-8153-41EF-968A-06F32194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5BAB18-6086-47FE-ABEA-8FEFE1CF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26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75E234-ACCD-4EED-8DF1-A2208CBD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DBA008F-AEF5-49CC-8C44-2C28A6392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89856D8-3C26-417D-A548-B23D3FFCC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F272C5F-E41E-4E98-973B-42D98563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1853D3C-83FF-4916-90FD-32E5A40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5CDEEEB-2464-425D-8A3D-8A5C59EF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5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125AB2-6683-4930-92BF-2157C8E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60E5BFF-805E-4F23-AA8D-B185747DD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E7AE592-B3EB-4BE0-BB08-CB25EF5AD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1471D07-1ED9-4D14-BD24-29466F7C4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6D8B2ACE-3B7A-4543-91C0-F5DF18926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2ACD114-DAED-4EE4-A16E-9C4B8941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B57D73E1-BEFB-4900-87DE-1AA20BA2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40078B3-F92E-423E-B6D4-DDE98488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98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FBBB21-F9D6-4CD6-933D-509246A7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FF5A22C-9C41-4081-A7C5-56CA1B7C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2E3ECAD-2AB6-49B5-B8B6-13258078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5A08E7C-B3BF-406D-88AC-D5123327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81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36DAF85-9320-4004-87A8-31C41B57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43AE3A9-F482-49FC-BD47-630914CD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8A05D2C-3BA7-4452-95E0-2B5B7899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08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D7EDA0-580F-4F43-B5E7-6CB9D7CD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E609D4-AA96-4593-902E-13BD090A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D38C68E-D136-4F83-8A07-D3061B92D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5B83306-2BA5-4B2F-9E05-A7009542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FC1A5D6-95E0-4509-95FA-7822886B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341595B-3E84-43ED-882A-75C7C810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88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9647BF-AF2C-4B73-8965-400619ED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7FEDC54-1D4D-4270-9422-7003F15CB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A30D66B-E642-4124-8BF1-35D14F49D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AB2170B-2BFE-4936-9D48-1193BEAF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663A09C-25D2-4920-A932-D439D9CE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27/11/20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D149700-AE18-4DD9-98E1-F779F97C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0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2C51C4B7-C221-4D11-862A-003F1B0B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AEA4C62-B1A6-41F9-890F-23897BAD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A39F71F-485C-46D9-B070-48D1421E8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0ED80F2-541A-471C-AE98-6141D60FE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C761-8E35-4A78-A5A9-DF874AA62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4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8.jpeg"/><Relationship Id="rId26" Type="http://schemas.openxmlformats.org/officeDocument/2006/relationships/image" Target="../media/image2.png"/><Relationship Id="rId3" Type="http://schemas.openxmlformats.org/officeDocument/2006/relationships/tags" Target="../tags/tag3.xml"/><Relationship Id="rId21" Type="http://schemas.openxmlformats.org/officeDocument/2006/relationships/image" Target="../media/image11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openxmlformats.org/officeDocument/2006/relationships/image" Target="../media/image10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4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23" Type="http://schemas.openxmlformats.org/officeDocument/2006/relationships/image" Target="../media/image13.gif"/><Relationship Id="rId10" Type="http://schemas.openxmlformats.org/officeDocument/2006/relationships/tags" Target="../tags/tag10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ewton.duarte@cogen.com.b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831E09FA-8377-4FEA-A888-B4F4D36ACCA4}"/>
              </a:ext>
            </a:extLst>
          </p:cNvPr>
          <p:cNvSpPr/>
          <p:nvPr/>
        </p:nvSpPr>
        <p:spPr>
          <a:xfrm>
            <a:off x="1612779" y="867076"/>
            <a:ext cx="8806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0000C0"/>
                </a:solidFill>
              </a:rPr>
              <a:t>COGEN: Evento Regional Sul - Desenvolvimento do Mercado de Cogeração a Gás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489EF4A-5703-4272-8A31-51971850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1" y="1821310"/>
            <a:ext cx="11115675" cy="39433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5D7546C6-8B4D-4B06-9337-41077977D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15" y="222333"/>
            <a:ext cx="1840996" cy="49072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F34E1683-5969-4475-8940-F500752617CA}"/>
              </a:ext>
            </a:extLst>
          </p:cNvPr>
          <p:cNvSpPr/>
          <p:nvPr/>
        </p:nvSpPr>
        <p:spPr>
          <a:xfrm>
            <a:off x="-498037" y="6629679"/>
            <a:ext cx="2133600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altLang="pt-BR" sz="900" b="1" dirty="0">
                <a:solidFill>
                  <a:srgbClr val="000099"/>
                </a:solidFill>
                <a:cs typeface="Tahoma" pitchFamily="34" charset="0"/>
              </a:rPr>
              <a:t>11/11/2021</a:t>
            </a:r>
          </a:p>
        </p:txBody>
      </p:sp>
      <p:sp>
        <p:nvSpPr>
          <p:cNvPr id="18" name="Espaço Reservado para Número de Slide 4">
            <a:extLst>
              <a:ext uri="{FF2B5EF4-FFF2-40B4-BE49-F238E27FC236}">
                <a16:creationId xmlns:a16="http://schemas.microsoft.com/office/drawing/2014/main" xmlns="" id="{719964DC-A510-4641-854D-DBC292F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770" y="6530626"/>
            <a:ext cx="2844800" cy="365125"/>
          </a:xfrm>
        </p:spPr>
        <p:txBody>
          <a:bodyPr/>
          <a:lstStyle/>
          <a:p>
            <a:fld id="{14CB86A7-2B3D-4078-AF90-0A192ED7DBB1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7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HP systems Infographic">
            <a:extLst>
              <a:ext uri="{FF2B5EF4-FFF2-40B4-BE49-F238E27FC236}">
                <a16:creationId xmlns:a16="http://schemas.microsoft.com/office/drawing/2014/main" xmlns="" id="{E07961AF-E0A7-4C8A-9F38-97F1B47EAAF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2660" y="639192"/>
            <a:ext cx="11659339" cy="59904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B6C0CD34-2CC7-4459-85FF-B76A2802D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0" y="0"/>
            <a:ext cx="1471353" cy="104324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D37D0904-D948-493F-9FCB-A5256131F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46" y="222333"/>
            <a:ext cx="1840996" cy="49072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AFDA947-4AE3-4DB9-9097-7A1DE0934DA2}"/>
              </a:ext>
            </a:extLst>
          </p:cNvPr>
          <p:cNvSpPr/>
          <p:nvPr/>
        </p:nvSpPr>
        <p:spPr>
          <a:xfrm>
            <a:off x="-498037" y="6629679"/>
            <a:ext cx="2133600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altLang="pt-BR" sz="900" b="1" dirty="0">
                <a:solidFill>
                  <a:srgbClr val="000099"/>
                </a:solidFill>
                <a:cs typeface="Tahoma" pitchFamily="34" charset="0"/>
              </a:rPr>
              <a:t>11/11/2021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E5D0212-8727-4D0A-959E-EEF0C2F5EA8D}"/>
              </a:ext>
            </a:extLst>
          </p:cNvPr>
          <p:cNvSpPr txBox="1"/>
          <p:nvPr/>
        </p:nvSpPr>
        <p:spPr>
          <a:xfrm>
            <a:off x="164210" y="713062"/>
            <a:ext cx="3777475" cy="150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pt-BR" sz="2000" b="1" dirty="0">
                <a:solidFill>
                  <a:srgbClr val="0000EE"/>
                </a:solidFill>
              </a:rPr>
              <a:t>COGEN Mundo </a:t>
            </a:r>
          </a:p>
          <a:p>
            <a:pPr>
              <a:lnSpc>
                <a:spcPts val="2800"/>
              </a:lnSpc>
            </a:pPr>
            <a:r>
              <a:rPr lang="pt-BR" sz="2000" b="1" dirty="0">
                <a:solidFill>
                  <a:srgbClr val="000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797 GW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(2018) =&gt; 972 GW (2025) </a:t>
            </a:r>
          </a:p>
          <a:p>
            <a:pPr>
              <a:lnSpc>
                <a:spcPts val="2800"/>
              </a:lnSpc>
            </a:pPr>
            <a:r>
              <a:rPr lang="pt-BR" sz="2000" b="1" dirty="0"/>
              <a:t>2018: COGEN representou 16% da geração de energia no mundo</a:t>
            </a:r>
          </a:p>
        </p:txBody>
      </p:sp>
      <p:sp>
        <p:nvSpPr>
          <p:cNvPr id="8" name="Espaço Reservado para Número de Slide 4">
            <a:extLst>
              <a:ext uri="{FF2B5EF4-FFF2-40B4-BE49-F238E27FC236}">
                <a16:creationId xmlns:a16="http://schemas.microsoft.com/office/drawing/2014/main" xmlns="" id="{7AD6C313-0276-44E0-A03A-25056CC4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770" y="6530626"/>
            <a:ext cx="2844800" cy="365125"/>
          </a:xfrm>
        </p:spPr>
        <p:txBody>
          <a:bodyPr/>
          <a:lstStyle/>
          <a:p>
            <a:fld id="{14CB86A7-2B3D-4078-AF90-0A192ED7DBB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5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xmlns="" id="{0357B82B-4172-46A2-B961-3F8206E18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183749"/>
              </p:ext>
            </p:extLst>
          </p:nvPr>
        </p:nvGraphicFramePr>
        <p:xfrm>
          <a:off x="106532" y="880978"/>
          <a:ext cx="12085468" cy="5827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ED4B663-BA63-4F6C-B6EA-EA110F6725DC}"/>
              </a:ext>
            </a:extLst>
          </p:cNvPr>
          <p:cNvSpPr/>
          <p:nvPr/>
        </p:nvSpPr>
        <p:spPr>
          <a:xfrm>
            <a:off x="1888423" y="149109"/>
            <a:ext cx="7685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0000C0"/>
                </a:solidFill>
              </a:rPr>
              <a:t>Cogeração a Gás Natural - Evolução da Capacidade Instalada - 3,2 GW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094A7829-4F46-4465-8687-77B4941D0125}"/>
              </a:ext>
            </a:extLst>
          </p:cNvPr>
          <p:cNvSpPr txBox="1"/>
          <p:nvPr/>
        </p:nvSpPr>
        <p:spPr>
          <a:xfrm>
            <a:off x="735495" y="6629679"/>
            <a:ext cx="10721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ANEEL/</a:t>
            </a:r>
            <a:r>
              <a:rPr lang="pt-BR" sz="1000" dirty="0" err="1"/>
              <a:t>DataCogen</a:t>
            </a:r>
            <a:endParaRPr lang="pt-BR" sz="10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868788B-E5B7-430B-BD59-FB9675272143}"/>
              </a:ext>
            </a:extLst>
          </p:cNvPr>
          <p:cNvSpPr txBox="1"/>
          <p:nvPr/>
        </p:nvSpPr>
        <p:spPr>
          <a:xfrm>
            <a:off x="110752" y="727089"/>
            <a:ext cx="458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GW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xmlns="" id="{EE47FC89-EF49-4069-A5E1-D9DD37CE4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704721"/>
              </p:ext>
            </p:extLst>
          </p:nvPr>
        </p:nvGraphicFramePr>
        <p:xfrm>
          <a:off x="5140171" y="2517362"/>
          <a:ext cx="6945297" cy="394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4522FD3A-2D10-4D42-9A6E-F3DDBB452658}"/>
              </a:ext>
            </a:extLst>
          </p:cNvPr>
          <p:cNvSpPr/>
          <p:nvPr/>
        </p:nvSpPr>
        <p:spPr>
          <a:xfrm>
            <a:off x="-498037" y="6629679"/>
            <a:ext cx="2133600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altLang="pt-BR" sz="900" b="1" dirty="0">
                <a:solidFill>
                  <a:srgbClr val="000099"/>
                </a:solidFill>
                <a:cs typeface="Tahoma" pitchFamily="34" charset="0"/>
              </a:rPr>
              <a:t>11/11/2021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A41374DE-E194-44AC-9F85-46378A49A666}"/>
              </a:ext>
            </a:extLst>
          </p:cNvPr>
          <p:cNvSpPr/>
          <p:nvPr/>
        </p:nvSpPr>
        <p:spPr>
          <a:xfrm>
            <a:off x="1491316" y="3519922"/>
            <a:ext cx="3325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0000C0"/>
                </a:solidFill>
              </a:rPr>
              <a:t>COGEN Brasil = 19,12 GW </a:t>
            </a: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xmlns="" id="{5FF7ED2C-B218-475A-A04E-3C7FF44910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502674"/>
              </p:ext>
            </p:extLst>
          </p:nvPr>
        </p:nvGraphicFramePr>
        <p:xfrm>
          <a:off x="1042304" y="3948229"/>
          <a:ext cx="4097867" cy="189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C9D1E699-E694-4914-820E-CBC4AF5C385F}"/>
              </a:ext>
            </a:extLst>
          </p:cNvPr>
          <p:cNvSpPr/>
          <p:nvPr/>
        </p:nvSpPr>
        <p:spPr>
          <a:xfrm rot="2243531">
            <a:off x="10759082" y="2400099"/>
            <a:ext cx="319596" cy="1087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DEE92AF-D58E-49AD-96FD-5E6388579557}"/>
              </a:ext>
            </a:extLst>
          </p:cNvPr>
          <p:cNvSpPr txBox="1"/>
          <p:nvPr/>
        </p:nvSpPr>
        <p:spPr>
          <a:xfrm>
            <a:off x="1377847" y="3522769"/>
            <a:ext cx="3762324" cy="26212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0634AAFA-C5F7-4A6C-BC80-997D867CF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15" y="222333"/>
            <a:ext cx="1840996" cy="49072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BA92C6F-0B1C-4375-B088-95A99B8B3E5D}"/>
              </a:ext>
            </a:extLst>
          </p:cNvPr>
          <p:cNvSpPr/>
          <p:nvPr/>
        </p:nvSpPr>
        <p:spPr>
          <a:xfrm>
            <a:off x="1377847" y="5727790"/>
            <a:ext cx="3543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0000C0"/>
                </a:solidFill>
              </a:rPr>
              <a:t>10,6% Matrix Elétrica (180 GW)</a:t>
            </a:r>
          </a:p>
        </p:txBody>
      </p:sp>
      <p:sp>
        <p:nvSpPr>
          <p:cNvPr id="15" name="Espaço Reservado para Número de Slide 4">
            <a:extLst>
              <a:ext uri="{FF2B5EF4-FFF2-40B4-BE49-F238E27FC236}">
                <a16:creationId xmlns:a16="http://schemas.microsoft.com/office/drawing/2014/main" xmlns="" id="{35BC35FC-5713-4BE3-9347-C5D7EEF6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770" y="6530626"/>
            <a:ext cx="2844800" cy="365125"/>
          </a:xfrm>
        </p:spPr>
        <p:txBody>
          <a:bodyPr/>
          <a:lstStyle/>
          <a:p>
            <a:fld id="{14CB86A7-2B3D-4078-AF90-0A192ED7DBB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09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66EA290-F81B-42EB-B2AC-F0F8F7C3C1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176" y="679449"/>
            <a:ext cx="11805803" cy="3260094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xmlns="" id="{23495BB2-AE35-4039-91F3-DC37CF046B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345" y="4238987"/>
            <a:ext cx="11805803" cy="2591977"/>
          </a:xfrm>
          <a:prstGeom prst="rect">
            <a:avLst/>
          </a:prstGeom>
        </p:spPr>
      </p:pic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7B524579-7972-4860-A67F-9ECFA8280CA5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gray">
          <a:xfrm>
            <a:off x="2073626" y="1831805"/>
            <a:ext cx="3492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56D2AB7-8476-4660-9A2E-2251FA44FDDF}" type="datetime'1'''''''''',''''''''2''2''''''''''''''''''4'''''''''''''''">
              <a:rPr kumimoji="0" lang="pt-B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1,224</a:t>
            </a:fld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1" name="Rectangle 82">
            <a:extLst>
              <a:ext uri="{FF2B5EF4-FFF2-40B4-BE49-F238E27FC236}">
                <a16:creationId xmlns:a16="http://schemas.microsoft.com/office/drawing/2014/main" xmlns="" id="{54047131-0C38-4D89-8B33-9DF7C67CA1D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961022" y="1172408"/>
            <a:ext cx="138113" cy="1381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Meiryo" charset="-128"/>
              <a:cs typeface="Helvetica" panose="020B0604020202020204" pitchFamily="34" charset="0"/>
            </a:endParaRPr>
          </a:p>
        </p:txBody>
      </p:sp>
      <p:sp>
        <p:nvSpPr>
          <p:cNvPr id="43" name="Rectangle 81">
            <a:extLst>
              <a:ext uri="{FF2B5EF4-FFF2-40B4-BE49-F238E27FC236}">
                <a16:creationId xmlns:a16="http://schemas.microsoft.com/office/drawing/2014/main" xmlns="" id="{00579168-5E4F-4244-87AB-4AB00B7E989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961022" y="931108"/>
            <a:ext cx="138113" cy="1381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Meiryo" charset="-128"/>
              <a:cs typeface="Helvetica" panose="020B0604020202020204" pitchFamily="34" charset="0"/>
            </a:endParaRPr>
          </a:p>
        </p:txBody>
      </p:sp>
      <p:sp>
        <p:nvSpPr>
          <p:cNvPr id="45" name="Rectangle 83">
            <a:extLst>
              <a:ext uri="{FF2B5EF4-FFF2-40B4-BE49-F238E27FC236}">
                <a16:creationId xmlns:a16="http://schemas.microsoft.com/office/drawing/2014/main" xmlns="" id="{CE5A81D8-5EEC-406C-9C98-2450EB3DBAE7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961022" y="1413708"/>
            <a:ext cx="138113" cy="138113"/>
          </a:xfrm>
          <a:prstGeom prst="rect">
            <a:avLst/>
          </a:prstGeom>
          <a:solidFill>
            <a:schemeClr val="tx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Meiryo" charset="-128"/>
              <a:cs typeface="Helvetica" panose="020B0604020202020204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EC4618A2-D976-4FBA-813D-C40EA5755918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200734" y="1169233"/>
            <a:ext cx="131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DE2DDC7-B825-4BE1-A15D-C05B17FBAD5D}" type="datetime'''''''''''''''R''''''''''J'''''''''''''''''''''''''''''''''''">
              <a:rPr kumimoji="0" lang="pt-BR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RJ</a:t>
            </a:fld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006D5968-C277-4EF9-AA52-B80D2656CD7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200734" y="927933"/>
            <a:ext cx="879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EF54EFD-7D35-43EC-B9AB-FF7C28EFF90B}" type="datetime'De''''m''''a''is'''' ''''''''''''''est''''''''''ados'''''''">
              <a:rPr kumimoji="0" lang="pt-BR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Demais estados</a:t>
            </a:fld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9217CC1C-7A2F-4F48-8F06-13A99523A71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200734" y="1410533"/>
            <a:ext cx="1412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DBE24C7-AF4A-4242-9859-7430336BCF5D}" type="datetime'''''''''''''S''''''''''''P'''">
              <a:rPr kumimoji="0" lang="pt-BR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SP</a:t>
            </a:fld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55" name="Rectangle 82">
            <a:extLst>
              <a:ext uri="{FF2B5EF4-FFF2-40B4-BE49-F238E27FC236}">
                <a16:creationId xmlns:a16="http://schemas.microsoft.com/office/drawing/2014/main" xmlns="" id="{4DD74E87-4404-4DD3-A0AD-ECA517B30E9E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961022" y="4580716"/>
            <a:ext cx="138113" cy="1381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Meiryo" charset="-128"/>
              <a:cs typeface="Helvetica" panose="020B0604020202020204" pitchFamily="34" charset="0"/>
            </a:endParaRPr>
          </a:p>
        </p:txBody>
      </p:sp>
      <p:sp>
        <p:nvSpPr>
          <p:cNvPr id="57" name="Rectangle 81">
            <a:extLst>
              <a:ext uri="{FF2B5EF4-FFF2-40B4-BE49-F238E27FC236}">
                <a16:creationId xmlns:a16="http://schemas.microsoft.com/office/drawing/2014/main" xmlns="" id="{38E23F62-FC67-4D4C-A545-3EC525BFD1D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5961022" y="4339416"/>
            <a:ext cx="138113" cy="1381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Meiryo" charset="-128"/>
              <a:cs typeface="Helvetica" panose="020B0604020202020204" pitchFamily="34" charset="0"/>
            </a:endParaRPr>
          </a:p>
        </p:txBody>
      </p:sp>
      <p:sp>
        <p:nvSpPr>
          <p:cNvPr id="59" name="Rectangle 83">
            <a:extLst>
              <a:ext uri="{FF2B5EF4-FFF2-40B4-BE49-F238E27FC236}">
                <a16:creationId xmlns:a16="http://schemas.microsoft.com/office/drawing/2014/main" xmlns="" id="{33DE37A4-5716-4B38-8CDA-06D831FF79CE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961022" y="4822016"/>
            <a:ext cx="138113" cy="138113"/>
          </a:xfrm>
          <a:prstGeom prst="rect">
            <a:avLst/>
          </a:prstGeom>
          <a:solidFill>
            <a:schemeClr val="tx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Meiryo" charset="-128"/>
              <a:cs typeface="Helvetica" panose="020B0604020202020204" pitchFamily="34" charset="0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9E59FF7A-997C-47E1-82AC-F7B754C3061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200734" y="4577541"/>
            <a:ext cx="131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DE2DDC7-B825-4BE1-A15D-C05B17FBAD5D}" type="datetime'''''''''''''''R''''''''''J'''''''''''''''''''''''''''''''''''">
              <a:rPr kumimoji="0" lang="pt-BR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RJ</a:t>
            </a:fld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DBDD0FA6-18FE-4351-83D3-9CEB76833F19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200734" y="4336241"/>
            <a:ext cx="879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EF54EFD-7D35-43EC-B9AB-FF7C28EFF90B}" type="datetime'De''''m''''a''is'''' ''''''''''''''est''''''''''ados'''''''">
              <a:rPr kumimoji="0" lang="pt-BR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Demais estados</a:t>
            </a:fld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xmlns="" id="{393AEC68-F743-4C27-9D0F-11DAADEFA18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200734" y="4818841"/>
            <a:ext cx="1412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DBE24C7-AF4A-4242-9859-7430336BCF5D}" type="datetime'''''''''''''S''''''''''''P'''">
              <a:rPr kumimoji="0" lang="pt-BR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SP</a:t>
            </a:fld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+mn-lt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EE8F2CF3-E0B4-4E6D-AAFF-AF7102357D54}"/>
              </a:ext>
            </a:extLst>
          </p:cNvPr>
          <p:cNvGrpSpPr/>
          <p:nvPr/>
        </p:nvGrpSpPr>
        <p:grpSpPr>
          <a:xfrm>
            <a:off x="9594952" y="3898892"/>
            <a:ext cx="2261660" cy="1662098"/>
            <a:chOff x="8719535" y="1974452"/>
            <a:chExt cx="3561652" cy="3129880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xmlns="" id="{D6B3C0FA-DA92-4F20-A0A2-28EDB6E961B6}"/>
                </a:ext>
              </a:extLst>
            </p:cNvPr>
            <p:cNvSpPr/>
            <p:nvPr/>
          </p:nvSpPr>
          <p:spPr>
            <a:xfrm>
              <a:off x="8719535" y="1983272"/>
              <a:ext cx="3561652" cy="602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pt-BR" altLang="pt-BR" sz="1100" b="1" dirty="0">
                  <a:latin typeface="Calibri" pitchFamily="34" charset="0"/>
                  <a:cs typeface="Tahoma" pitchFamily="34" charset="0"/>
                </a:rPr>
                <a:t>Associados Patrocinadores:</a:t>
              </a:r>
            </a:p>
          </p:txBody>
        </p: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xmlns="" id="{F3C83421-5DC4-4C83-A798-3851D1307A2D}"/>
                </a:ext>
              </a:extLst>
            </p:cNvPr>
            <p:cNvGrpSpPr/>
            <p:nvPr/>
          </p:nvGrpSpPr>
          <p:grpSpPr>
            <a:xfrm>
              <a:off x="9283306" y="1974452"/>
              <a:ext cx="2824921" cy="3129880"/>
              <a:chOff x="9283306" y="1974452"/>
              <a:chExt cx="2824921" cy="3129880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xmlns="" id="{532FD132-2661-447C-8263-9178283DC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3306" y="3803927"/>
                <a:ext cx="1438275" cy="1019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0" descr="Resultado de imagem para comgas logo">
                <a:extLst>
                  <a:ext uri="{FF2B5EF4-FFF2-40B4-BE49-F238E27FC236}">
                    <a16:creationId xmlns:a16="http://schemas.microsoft.com/office/drawing/2014/main" xmlns="" id="{4E8C9F26-F725-4025-BFE0-8D327A3BB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8383" y="2627400"/>
                <a:ext cx="911348" cy="218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6" descr="Contour Global do Brasil Participações Ltda">
                <a:extLst>
                  <a:ext uri="{FF2B5EF4-FFF2-40B4-BE49-F238E27FC236}">
                    <a16:creationId xmlns:a16="http://schemas.microsoft.com/office/drawing/2014/main" xmlns="" id="{D6B2C601-22CA-4974-B9F2-D6DCC3D33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63480" y="2587334"/>
                <a:ext cx="1067345" cy="29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8" descr="Ecogen Brasil Soluções Energéticas Ltda.">
                <a:extLst>
                  <a:ext uri="{FF2B5EF4-FFF2-40B4-BE49-F238E27FC236}">
                    <a16:creationId xmlns:a16="http://schemas.microsoft.com/office/drawing/2014/main" xmlns="" id="{0F11E95F-9964-4A70-8632-6BC382929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8199" y="2977998"/>
                <a:ext cx="1160436" cy="464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2" descr="ENGIE COFELY">
                <a:extLst>
                  <a:ext uri="{FF2B5EF4-FFF2-40B4-BE49-F238E27FC236}">
                    <a16:creationId xmlns:a16="http://schemas.microsoft.com/office/drawing/2014/main" xmlns="" id="{A369A7BD-E812-4511-8D4A-30C2F83AA6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545135" y="3562317"/>
                <a:ext cx="855474" cy="373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4" descr="GreenYellow do Brasil Energia e Serviços Ltda.">
                <a:extLst>
                  <a:ext uri="{FF2B5EF4-FFF2-40B4-BE49-F238E27FC236}">
                    <a16:creationId xmlns:a16="http://schemas.microsoft.com/office/drawing/2014/main" xmlns="" id="{E1D6CF82-68D7-4DC5-86FE-F463D7178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24959" y="3642808"/>
                <a:ext cx="1246916" cy="293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6" descr="SIEMENS Ltda">
                <a:extLst>
                  <a:ext uri="{FF2B5EF4-FFF2-40B4-BE49-F238E27FC236}">
                    <a16:creationId xmlns:a16="http://schemas.microsoft.com/office/drawing/2014/main" xmlns="" id="{97C77398-D8C0-46BC-BD52-569B6770C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4936" y="4096954"/>
                <a:ext cx="1160435" cy="464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https://www.cpfl.com.br/Style%20Library/imagens/logo/logo-cpfl-energia.png">
                <a:extLst>
                  <a:ext uri="{FF2B5EF4-FFF2-40B4-BE49-F238E27FC236}">
                    <a16:creationId xmlns:a16="http://schemas.microsoft.com/office/drawing/2014/main" xmlns="" id="{C8E36CA3-E5FB-445D-A546-F43BE93796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9800" y="2948161"/>
                <a:ext cx="688513" cy="4937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Imagem 2" descr="cid:image002.png@01D1F181.0C64C1A0">
                <a:extLst>
                  <a:ext uri="{FF2B5EF4-FFF2-40B4-BE49-F238E27FC236}">
                    <a16:creationId xmlns:a16="http://schemas.microsoft.com/office/drawing/2014/main" xmlns="" id="{1CF1963A-F724-4BE3-ABCD-4954D77690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50077" y="4633836"/>
                <a:ext cx="1273780" cy="329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Retângulo: Cantos Arredondados 66">
                <a:extLst>
                  <a:ext uri="{FF2B5EF4-FFF2-40B4-BE49-F238E27FC236}">
                    <a16:creationId xmlns:a16="http://schemas.microsoft.com/office/drawing/2014/main" xmlns="" id="{11DA7B19-1CA7-4A55-AAB9-BC5C9D9FE675}"/>
                  </a:ext>
                </a:extLst>
              </p:cNvPr>
              <p:cNvSpPr/>
              <p:nvPr/>
            </p:nvSpPr>
            <p:spPr>
              <a:xfrm>
                <a:off x="9365027" y="1974452"/>
                <a:ext cx="2743200" cy="31298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C702C069-041C-4AF2-8EF5-F4D9CB70CB5C}"/>
              </a:ext>
            </a:extLst>
          </p:cNvPr>
          <p:cNvSpPr txBox="1"/>
          <p:nvPr/>
        </p:nvSpPr>
        <p:spPr>
          <a:xfrm>
            <a:off x="1972501" y="600054"/>
            <a:ext cx="3946273" cy="40011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00EE"/>
                </a:solidFill>
                <a:latin typeface="+mn-lt"/>
              </a:rPr>
              <a:t>Potencial Teórico Elétrico - 7,2 </a:t>
            </a:r>
            <a:r>
              <a:rPr lang="pt-BR" sz="2000" b="1" dirty="0" err="1">
                <a:solidFill>
                  <a:srgbClr val="0000EE"/>
                </a:solidFill>
                <a:latin typeface="+mn-lt"/>
              </a:rPr>
              <a:t>GWe</a:t>
            </a:r>
            <a:endParaRPr lang="pt-BR" sz="2000" b="1" dirty="0">
              <a:solidFill>
                <a:srgbClr val="0000EE"/>
              </a:solidFill>
              <a:latin typeface="+mn-lt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xmlns="" id="{FA43902E-4B48-47C1-8FE7-62920370EF81}"/>
              </a:ext>
            </a:extLst>
          </p:cNvPr>
          <p:cNvSpPr txBox="1"/>
          <p:nvPr/>
        </p:nvSpPr>
        <p:spPr>
          <a:xfrm>
            <a:off x="1838641" y="4246695"/>
            <a:ext cx="4082464" cy="40011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00EE"/>
                </a:solidFill>
                <a:latin typeface="+mn-lt"/>
              </a:rPr>
              <a:t>Potencial Teórico Térmico - 17,9 </a:t>
            </a:r>
            <a:r>
              <a:rPr lang="pt-BR" sz="2000" b="1" dirty="0" err="1">
                <a:solidFill>
                  <a:srgbClr val="0000EE"/>
                </a:solidFill>
                <a:latin typeface="+mn-lt"/>
              </a:rPr>
              <a:t>GWt</a:t>
            </a:r>
            <a:endParaRPr lang="pt-BR" sz="2000" b="1" dirty="0">
              <a:solidFill>
                <a:srgbClr val="0000EE"/>
              </a:solidFill>
              <a:latin typeface="+mn-lt"/>
            </a:endParaRP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xmlns="" id="{DC259CF7-709C-4E36-BDD2-A8612740968D}"/>
              </a:ext>
            </a:extLst>
          </p:cNvPr>
          <p:cNvSpPr/>
          <p:nvPr/>
        </p:nvSpPr>
        <p:spPr>
          <a:xfrm>
            <a:off x="4109265" y="87512"/>
            <a:ext cx="2531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altLang="pt-BR" sz="2000" b="1" dirty="0" err="1">
                <a:solidFill>
                  <a:srgbClr val="0000C0"/>
                </a:solidFill>
                <a:latin typeface="Calibri" pitchFamily="34" charset="0"/>
                <a:cs typeface="Tahoma" pitchFamily="34" charset="0"/>
              </a:rPr>
              <a:t>eBook</a:t>
            </a:r>
            <a:r>
              <a:rPr lang="pt-BR" altLang="pt-BR" sz="2000" b="1" dirty="0">
                <a:solidFill>
                  <a:srgbClr val="0000C0"/>
                </a:solidFill>
                <a:latin typeface="Calibri" pitchFamily="34" charset="0"/>
                <a:cs typeface="Tahoma" pitchFamily="34" charset="0"/>
              </a:rPr>
              <a:t> COGEN GN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xmlns="" id="{AEE1B08A-A36A-4DEE-9109-2E2E6BCE1BB3}"/>
              </a:ext>
            </a:extLst>
          </p:cNvPr>
          <p:cNvSpPr/>
          <p:nvPr/>
        </p:nvSpPr>
        <p:spPr>
          <a:xfrm>
            <a:off x="-498037" y="6629679"/>
            <a:ext cx="2133600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altLang="pt-BR" sz="900" b="1" dirty="0">
                <a:solidFill>
                  <a:srgbClr val="000099"/>
                </a:solidFill>
                <a:cs typeface="Tahoma" pitchFamily="34" charset="0"/>
              </a:rPr>
              <a:t>11/11/2021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91FF39E1-2020-43F9-BF28-F477F2C1A6F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15" y="222333"/>
            <a:ext cx="1840996" cy="490729"/>
          </a:xfrm>
          <a:prstGeom prst="rect">
            <a:avLst/>
          </a:prstGeom>
        </p:spPr>
      </p:pic>
      <p:sp>
        <p:nvSpPr>
          <p:cNvPr id="36" name="Espaço Reservado para Número de Slide 4">
            <a:extLst>
              <a:ext uri="{FF2B5EF4-FFF2-40B4-BE49-F238E27FC236}">
                <a16:creationId xmlns:a16="http://schemas.microsoft.com/office/drawing/2014/main" xmlns="" id="{406EA35E-09D9-4C0C-8A83-5FCF552C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770" y="6530626"/>
            <a:ext cx="2844800" cy="365125"/>
          </a:xfrm>
        </p:spPr>
        <p:txBody>
          <a:bodyPr/>
          <a:lstStyle/>
          <a:p>
            <a:fld id="{14CB86A7-2B3D-4078-AF90-0A192ED7DBB1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84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Gráfico 50">
            <a:extLst>
              <a:ext uri="{FF2B5EF4-FFF2-40B4-BE49-F238E27FC236}">
                <a16:creationId xmlns:a16="http://schemas.microsoft.com/office/drawing/2014/main" xmlns="" id="{45DFDE8D-A157-42B0-95A9-B3664843C2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917906"/>
              </p:ext>
            </p:extLst>
          </p:nvPr>
        </p:nvGraphicFramePr>
        <p:xfrm>
          <a:off x="61864" y="1189609"/>
          <a:ext cx="5788520" cy="539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558E3F4A-36C7-4DFA-8535-5DE0C0E765B5}"/>
              </a:ext>
            </a:extLst>
          </p:cNvPr>
          <p:cNvSpPr/>
          <p:nvPr/>
        </p:nvSpPr>
        <p:spPr>
          <a:xfrm>
            <a:off x="-397732" y="-10646"/>
            <a:ext cx="7824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altLang="pt-BR" sz="2000" b="1" dirty="0">
                <a:solidFill>
                  <a:srgbClr val="000099"/>
                </a:solidFill>
                <a:latin typeface="Calibri" pitchFamily="34" charset="0"/>
                <a:cs typeface="Tahoma" pitchFamily="34" charset="0"/>
              </a:rPr>
              <a:t>Segmento Cogeração - SP, RJ, BA e Região Sul (R$/m³) / U$/</a:t>
            </a:r>
            <a:r>
              <a:rPr lang="pt-BR" altLang="pt-BR" sz="2000" b="1" dirty="0" err="1">
                <a:solidFill>
                  <a:srgbClr val="000099"/>
                </a:solidFill>
                <a:latin typeface="Calibri" pitchFamily="34" charset="0"/>
                <a:cs typeface="Tahoma" pitchFamily="34" charset="0"/>
              </a:rPr>
              <a:t>MMBtu</a:t>
            </a:r>
            <a:r>
              <a:rPr lang="pt-BR" altLang="pt-BR" sz="2000" b="1" dirty="0">
                <a:solidFill>
                  <a:srgbClr val="000099"/>
                </a:solidFill>
                <a:latin typeface="Calibri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2F9F1584-5256-40F3-A780-E28458EFE649}"/>
              </a:ext>
            </a:extLst>
          </p:cNvPr>
          <p:cNvSpPr txBox="1"/>
          <p:nvPr/>
        </p:nvSpPr>
        <p:spPr>
          <a:xfrm>
            <a:off x="795411" y="6630190"/>
            <a:ext cx="4028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Fonte: ARSESP/</a:t>
            </a:r>
            <a:r>
              <a:rPr lang="pt-BR" sz="1000" dirty="0" err="1"/>
              <a:t>Agenersa</a:t>
            </a:r>
            <a:r>
              <a:rPr lang="pt-BR" sz="1000" dirty="0"/>
              <a:t>/ARESC/AGERBA/</a:t>
            </a:r>
            <a:r>
              <a:rPr lang="pt-BR" sz="1000" dirty="0" err="1"/>
              <a:t>Sulgás</a:t>
            </a:r>
            <a:r>
              <a:rPr lang="pt-BR" sz="1000" dirty="0"/>
              <a:t>/</a:t>
            </a:r>
            <a:r>
              <a:rPr lang="pt-BR" sz="1000" dirty="0" err="1"/>
              <a:t>SCGás</a:t>
            </a:r>
            <a:r>
              <a:rPr lang="pt-BR" sz="1000" dirty="0"/>
              <a:t>/</a:t>
            </a:r>
            <a:r>
              <a:rPr lang="pt-BR" sz="1000" dirty="0" err="1"/>
              <a:t>Ecogen</a:t>
            </a:r>
            <a:r>
              <a:rPr lang="pt-BR" sz="1000" dirty="0"/>
              <a:t>/</a:t>
            </a:r>
            <a:r>
              <a:rPr lang="pt-BR" sz="1000" dirty="0" err="1"/>
              <a:t>Investing</a:t>
            </a:r>
            <a:endParaRPr lang="pt-BR" sz="1000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3C41185B-5AD5-4BBB-A047-2C16880A933F}"/>
              </a:ext>
            </a:extLst>
          </p:cNvPr>
          <p:cNvSpPr txBox="1"/>
          <p:nvPr/>
        </p:nvSpPr>
        <p:spPr>
          <a:xfrm>
            <a:off x="0" y="81321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R$/m³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6E67F204-A0F8-41E2-933B-004E40DA3E8D}"/>
              </a:ext>
            </a:extLst>
          </p:cNvPr>
          <p:cNvGrpSpPr/>
          <p:nvPr/>
        </p:nvGrpSpPr>
        <p:grpSpPr>
          <a:xfrm>
            <a:off x="458148" y="1219645"/>
            <a:ext cx="4243282" cy="1754374"/>
            <a:chOff x="4347342" y="618454"/>
            <a:chExt cx="7591527" cy="2269605"/>
          </a:xfrm>
        </p:grpSpPr>
        <p:sp>
          <p:nvSpPr>
            <p:cNvPr id="25" name="CaixaDeTexto 2">
              <a:extLst>
                <a:ext uri="{FF2B5EF4-FFF2-40B4-BE49-F238E27FC236}">
                  <a16:creationId xmlns:a16="http://schemas.microsoft.com/office/drawing/2014/main" xmlns="" id="{1854ECE3-F716-4093-BAA0-320316BC4229}"/>
                </a:ext>
              </a:extLst>
            </p:cNvPr>
            <p:cNvSpPr txBox="1"/>
            <p:nvPr/>
          </p:nvSpPr>
          <p:spPr>
            <a:xfrm>
              <a:off x="4347342" y="2242487"/>
              <a:ext cx="2459931" cy="6455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600" b="1" dirty="0"/>
                <a:t>Preço GN Internacional R$/m³</a:t>
              </a:r>
            </a:p>
          </p:txBody>
        </p:sp>
        <p:pic>
          <p:nvPicPr>
            <p:cNvPr id="26" name="Picture 2" descr="Resultado de imagem para comgás">
              <a:extLst>
                <a:ext uri="{FF2B5EF4-FFF2-40B4-BE49-F238E27FC236}">
                  <a16:creationId xmlns:a16="http://schemas.microsoft.com/office/drawing/2014/main" xmlns="" id="{7435E2F4-76A5-4C41-9FB6-57255786F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019" y="846050"/>
              <a:ext cx="1322569" cy="30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xmlns="" id="{DDABF64A-3D46-4136-A9BC-BFEBA4208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791" y="1218700"/>
              <a:ext cx="1550820" cy="47558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" descr="Logo cabecera Naturgy">
              <a:extLst>
                <a:ext uri="{FF2B5EF4-FFF2-40B4-BE49-F238E27FC236}">
                  <a16:creationId xmlns:a16="http://schemas.microsoft.com/office/drawing/2014/main" xmlns="" id="{4AA57DDB-E7BA-4256-B8FE-C9BEA0414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163" y="1647927"/>
              <a:ext cx="1330775" cy="596833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xmlns="" id="{E9A353D0-0E08-401F-83CF-69E2908916B2}"/>
                </a:ext>
              </a:extLst>
            </p:cNvPr>
            <p:cNvCxnSpPr>
              <a:cxnSpLocks/>
            </p:cNvCxnSpPr>
            <p:nvPr/>
          </p:nvCxnSpPr>
          <p:spPr>
            <a:xfrm>
              <a:off x="6121611" y="937345"/>
              <a:ext cx="12047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xmlns="" id="{416437F6-5E68-4F40-AF87-D936900A3950}"/>
                </a:ext>
              </a:extLst>
            </p:cNvPr>
            <p:cNvCxnSpPr>
              <a:cxnSpLocks/>
            </p:cNvCxnSpPr>
            <p:nvPr/>
          </p:nvCxnSpPr>
          <p:spPr>
            <a:xfrm>
              <a:off x="6257461" y="1456492"/>
              <a:ext cx="1099625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xmlns="" id="{577CF92C-5564-4F65-92FA-4A100793CC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2008" y="1947112"/>
              <a:ext cx="965078" cy="1376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xmlns="" id="{944E3CB0-BBE5-4DCF-8D45-AB3518DA3EFC}"/>
                </a:ext>
              </a:extLst>
            </p:cNvPr>
            <p:cNvCxnSpPr>
              <a:cxnSpLocks/>
            </p:cNvCxnSpPr>
            <p:nvPr/>
          </p:nvCxnSpPr>
          <p:spPr>
            <a:xfrm>
              <a:off x="9306079" y="937345"/>
              <a:ext cx="84790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xmlns="" id="{222AD905-CEB5-4271-9426-81E620430406}"/>
                </a:ext>
              </a:extLst>
            </p:cNvPr>
            <p:cNvCxnSpPr>
              <a:cxnSpLocks/>
            </p:cNvCxnSpPr>
            <p:nvPr/>
          </p:nvCxnSpPr>
          <p:spPr>
            <a:xfrm>
              <a:off x="9306079" y="1456492"/>
              <a:ext cx="87858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xmlns="" id="{54E6ACE8-5D80-4C87-B464-123E33E38177}"/>
                </a:ext>
              </a:extLst>
            </p:cNvPr>
            <p:cNvCxnSpPr>
              <a:cxnSpLocks/>
            </p:cNvCxnSpPr>
            <p:nvPr/>
          </p:nvCxnSpPr>
          <p:spPr>
            <a:xfrm>
              <a:off x="8897080" y="1946343"/>
              <a:ext cx="12875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 descr="Logo cabecera Naturgy">
              <a:extLst>
                <a:ext uri="{FF2B5EF4-FFF2-40B4-BE49-F238E27FC236}">
                  <a16:creationId xmlns:a16="http://schemas.microsoft.com/office/drawing/2014/main" xmlns="" id="{5EE47299-90F8-4175-9A26-ECF69E6C6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388" y="618454"/>
              <a:ext cx="1390565" cy="6236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xmlns="" id="{DC2BBF62-5D28-4225-AFD2-5A46A3167B7F}"/>
                </a:ext>
              </a:extLst>
            </p:cNvPr>
            <p:cNvSpPr txBox="1"/>
            <p:nvPr/>
          </p:nvSpPr>
          <p:spPr>
            <a:xfrm flipH="1">
              <a:off x="5971765" y="1818977"/>
              <a:ext cx="571393" cy="64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b="1" dirty="0"/>
                <a:t>SP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xmlns="" id="{16A270AF-0F7C-47F1-AE86-DA5040853AFD}"/>
                </a:ext>
              </a:extLst>
            </p:cNvPr>
            <p:cNvSpPr txBox="1"/>
            <p:nvPr/>
          </p:nvSpPr>
          <p:spPr>
            <a:xfrm flipH="1">
              <a:off x="8854876" y="741572"/>
              <a:ext cx="571393" cy="64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b="1" dirty="0"/>
                <a:t>RJ</a:t>
              </a:r>
            </a:p>
          </p:txBody>
        </p: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xmlns="" id="{2C16104B-577A-4150-AB9F-7A4C63565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8387" y="1129664"/>
              <a:ext cx="536651" cy="565056"/>
            </a:xfrm>
            <a:prstGeom prst="rect">
              <a:avLst/>
            </a:prstGeom>
          </p:spPr>
        </p:pic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3CB5BE9A-620E-48C8-B916-0FF829CCD931}"/>
                </a:ext>
              </a:extLst>
            </p:cNvPr>
            <p:cNvSpPr txBox="1"/>
            <p:nvPr/>
          </p:nvSpPr>
          <p:spPr>
            <a:xfrm flipH="1">
              <a:off x="8116647" y="1228060"/>
              <a:ext cx="1276469" cy="645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" b="1" dirty="0" err="1">
                  <a:solidFill>
                    <a:schemeClr val="bg1">
                      <a:lumMod val="50000"/>
                    </a:schemeClr>
                  </a:solidFill>
                </a:rPr>
                <a:t>Compagás</a:t>
              </a:r>
              <a:endParaRPr lang="pt-BR" sz="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0" name="Picture 4" descr="Sulgás - Companhia de Gás do Estado do Rio Grande do Sul - Home">
              <a:extLst>
                <a:ext uri="{FF2B5EF4-FFF2-40B4-BE49-F238E27FC236}">
                  <a16:creationId xmlns:a16="http://schemas.microsoft.com/office/drawing/2014/main" xmlns="" id="{1B4BE22F-FD81-4B2E-9C53-7A0B9FEAA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570" y="1753305"/>
              <a:ext cx="930200" cy="389521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xmlns="" id="{B8B89091-382D-427B-8EC8-0A63D8DEF2A9}"/>
                </a:ext>
              </a:extLst>
            </p:cNvPr>
            <p:cNvCxnSpPr>
              <a:cxnSpLocks/>
            </p:cNvCxnSpPr>
            <p:nvPr/>
          </p:nvCxnSpPr>
          <p:spPr>
            <a:xfrm>
              <a:off x="11055472" y="1818977"/>
              <a:ext cx="88339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 descr="Bahiagás - Companhia de Gás da Bahia | LinkedIn">
              <a:extLst>
                <a:ext uri="{FF2B5EF4-FFF2-40B4-BE49-F238E27FC236}">
                  <a16:creationId xmlns:a16="http://schemas.microsoft.com/office/drawing/2014/main" xmlns="" id="{AC2EF1E0-4735-47D6-92C0-7CC636BBA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681" y="935950"/>
              <a:ext cx="574244" cy="574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xmlns="" id="{493002C3-73FC-417C-A4BE-3C42A34A182D}"/>
                </a:ext>
              </a:extLst>
            </p:cNvPr>
            <p:cNvCxnSpPr>
              <a:cxnSpLocks/>
            </p:cNvCxnSpPr>
            <p:nvPr/>
          </p:nvCxnSpPr>
          <p:spPr>
            <a:xfrm>
              <a:off x="11055472" y="1255282"/>
              <a:ext cx="847902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xmlns="" id="{79B993F0-C223-4D6C-A251-E6FFB8447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8716" y="2405302"/>
              <a:ext cx="965078" cy="421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2" descr="Concurso SCGÁS - Companhia de Gás de Santa Catarina: cursos ...">
              <a:extLst>
                <a:ext uri="{FF2B5EF4-FFF2-40B4-BE49-F238E27FC236}">
                  <a16:creationId xmlns:a16="http://schemas.microsoft.com/office/drawing/2014/main" xmlns="" id="{3C00FB93-A97F-4AA1-B177-7A48096DA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7309" y="1450449"/>
              <a:ext cx="980695" cy="73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xmlns="" id="{3746193C-CEF9-4880-BE50-0F118FB541B5}"/>
                </a:ext>
              </a:extLst>
            </p:cNvPr>
            <p:cNvCxnSpPr/>
            <p:nvPr/>
          </p:nvCxnSpPr>
          <p:spPr>
            <a:xfrm>
              <a:off x="9191318" y="2405302"/>
              <a:ext cx="789042" cy="0"/>
            </a:xfrm>
            <a:prstGeom prst="lin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2" descr="ESGás – Companhia de Gás do Espírito Santo">
              <a:extLst>
                <a:ext uri="{FF2B5EF4-FFF2-40B4-BE49-F238E27FC236}">
                  <a16:creationId xmlns:a16="http://schemas.microsoft.com/office/drawing/2014/main" xmlns="" id="{EEB56EAF-E283-41E2-B7D3-521287D85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531" y="2126198"/>
              <a:ext cx="1085635" cy="468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Imagem 48" descr="Gráfico&#10;&#10;Descrição gerada automaticamente">
            <a:extLst>
              <a:ext uri="{FF2B5EF4-FFF2-40B4-BE49-F238E27FC236}">
                <a16:creationId xmlns:a16="http://schemas.microsoft.com/office/drawing/2014/main" xmlns="" id="{CA3ED627-0187-499B-8D27-171EC394C3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4862" y="1314814"/>
            <a:ext cx="5825503" cy="5543185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F6859BE4-1026-4EE0-8B97-70414B5D2EB0}"/>
              </a:ext>
            </a:extLst>
          </p:cNvPr>
          <p:cNvSpPr txBox="1"/>
          <p:nvPr/>
        </p:nvSpPr>
        <p:spPr>
          <a:xfrm>
            <a:off x="10843245" y="1091348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U$/</a:t>
            </a:r>
            <a:r>
              <a:rPr lang="pt-BR" b="1" dirty="0" err="1"/>
              <a:t>MMBtu</a:t>
            </a:r>
            <a:endParaRPr lang="pt-BR" b="1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xmlns="" id="{FEA50EC4-6A78-43EF-AB8B-41F06A6A3CF4}"/>
              </a:ext>
            </a:extLst>
          </p:cNvPr>
          <p:cNvSpPr/>
          <p:nvPr/>
        </p:nvSpPr>
        <p:spPr>
          <a:xfrm>
            <a:off x="-498037" y="6629679"/>
            <a:ext cx="2133600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altLang="pt-BR" sz="900" b="1" dirty="0">
                <a:solidFill>
                  <a:srgbClr val="000099"/>
                </a:solidFill>
                <a:cs typeface="Tahoma" pitchFamily="34" charset="0"/>
              </a:rPr>
              <a:t>11/11/2021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DF754DA3-3CB1-4A9D-929B-4868B5A0E302}"/>
              </a:ext>
            </a:extLst>
          </p:cNvPr>
          <p:cNvSpPr txBox="1"/>
          <p:nvPr/>
        </p:nvSpPr>
        <p:spPr>
          <a:xfrm>
            <a:off x="6770192" y="1560484"/>
            <a:ext cx="396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08/11 = 5,53 U$/</a:t>
            </a:r>
            <a:r>
              <a:rPr lang="pt-BR" b="1" dirty="0" err="1"/>
              <a:t>MMBtu</a:t>
            </a:r>
            <a:r>
              <a:rPr lang="pt-BR" b="1" dirty="0"/>
              <a:t> </a:t>
            </a:r>
            <a:r>
              <a:rPr lang="pt-BR" b="1" dirty="0">
                <a:sym typeface="Wingdings" panose="05000000000000000000" pitchFamily="2" charset="2"/>
              </a:rPr>
              <a:t> 1,15 R$/m³</a:t>
            </a:r>
            <a:endParaRPr lang="pt-BR" b="1" dirty="0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4A841809-168E-4BF2-8AE8-BDCBD037C0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15" y="222333"/>
            <a:ext cx="1840996" cy="490729"/>
          </a:xfrm>
          <a:prstGeom prst="rect">
            <a:avLst/>
          </a:prstGeom>
        </p:spPr>
      </p:pic>
      <p:sp>
        <p:nvSpPr>
          <p:cNvPr id="56" name="Espaço Reservado para Número de Slide 4">
            <a:extLst>
              <a:ext uri="{FF2B5EF4-FFF2-40B4-BE49-F238E27FC236}">
                <a16:creationId xmlns:a16="http://schemas.microsoft.com/office/drawing/2014/main" xmlns="" id="{2770BECF-7642-4A53-8BF0-9111EF60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770" y="6530626"/>
            <a:ext cx="2844800" cy="365125"/>
          </a:xfrm>
        </p:spPr>
        <p:txBody>
          <a:bodyPr/>
          <a:lstStyle/>
          <a:p>
            <a:fld id="{14CB86A7-2B3D-4078-AF90-0A192ED7DBB1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37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6F4AECD5-A06D-4E4A-8860-B204DB871DE0}"/>
              </a:ext>
            </a:extLst>
          </p:cNvPr>
          <p:cNvCxnSpPr>
            <a:cxnSpLocks/>
          </p:cNvCxnSpPr>
          <p:nvPr/>
        </p:nvCxnSpPr>
        <p:spPr>
          <a:xfrm>
            <a:off x="48828" y="3510980"/>
            <a:ext cx="12069187" cy="622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0CDAD7FF-AE36-4821-AABA-BE80FC162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" y="3573260"/>
            <a:ext cx="6001332" cy="3259885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831E09FA-8377-4FEA-A888-B4F4D36ACCA4}"/>
              </a:ext>
            </a:extLst>
          </p:cNvPr>
          <p:cNvSpPr/>
          <p:nvPr/>
        </p:nvSpPr>
        <p:spPr>
          <a:xfrm>
            <a:off x="1443310" y="-54019"/>
            <a:ext cx="8806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rgbClr val="0000C0"/>
                </a:solidFill>
              </a:rPr>
              <a:t>COGEN: Evento Regional Sul - Desenvolvimento do Mercado de Cogeração a Gás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96917ED8-EC15-4E5A-A925-7CAAB031E96D}"/>
              </a:ext>
            </a:extLst>
          </p:cNvPr>
          <p:cNvCxnSpPr>
            <a:cxnSpLocks/>
          </p:cNvCxnSpPr>
          <p:nvPr/>
        </p:nvCxnSpPr>
        <p:spPr>
          <a:xfrm>
            <a:off x="6050160" y="443883"/>
            <a:ext cx="45840" cy="64141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C6511EE-FF72-4728-8B95-16F8E5B33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626"/>
            <a:ext cx="6050160" cy="311821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399F9A9-6038-435C-A950-95E1D915C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434" y="506163"/>
            <a:ext cx="6066566" cy="300256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2077091-9A2F-40DF-AEB0-95EF72328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435" y="3586579"/>
            <a:ext cx="6017738" cy="3184285"/>
          </a:xfrm>
          <a:prstGeom prst="rect">
            <a:avLst/>
          </a:prstGeom>
        </p:spPr>
      </p:pic>
      <p:sp>
        <p:nvSpPr>
          <p:cNvPr id="39" name="Espaço Reservado para Número de Slide 4">
            <a:extLst>
              <a:ext uri="{FF2B5EF4-FFF2-40B4-BE49-F238E27FC236}">
                <a16:creationId xmlns:a16="http://schemas.microsoft.com/office/drawing/2014/main" xmlns="" id="{106A5867-9531-44C5-9BAC-5668E785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770" y="6530626"/>
            <a:ext cx="2844800" cy="365125"/>
          </a:xfrm>
        </p:spPr>
        <p:txBody>
          <a:bodyPr/>
          <a:lstStyle/>
          <a:p>
            <a:fld id="{14CB86A7-2B3D-4078-AF90-0A192ED7DBB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8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114FC4B-B7D0-4701-BD05-268FB7CC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080" y="6492875"/>
            <a:ext cx="2743200" cy="365125"/>
          </a:xfrm>
        </p:spPr>
        <p:txBody>
          <a:bodyPr/>
          <a:lstStyle/>
          <a:p>
            <a:fld id="{88AC217D-9AB3-4CF0-B07D-BA87B5AF8D92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6EEB8C3-8013-492C-940A-C63CDFCB6500}"/>
              </a:ext>
            </a:extLst>
          </p:cNvPr>
          <p:cNvSpPr txBox="1"/>
          <p:nvPr/>
        </p:nvSpPr>
        <p:spPr>
          <a:xfrm>
            <a:off x="3978925" y="3140968"/>
            <a:ext cx="4181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00CC"/>
                </a:solidFill>
              </a:rPr>
              <a:t>Newton José Leme Duarte</a:t>
            </a:r>
          </a:p>
          <a:p>
            <a:pPr algn="ctr"/>
            <a:r>
              <a:rPr lang="pt-BR" sz="2400" b="1" dirty="0">
                <a:solidFill>
                  <a:srgbClr val="0000CC"/>
                </a:solidFill>
                <a:hlinkClick r:id="rId2"/>
              </a:rPr>
              <a:t>newton.duarte@cogen.com.br</a:t>
            </a:r>
            <a:r>
              <a:rPr lang="pt-BR" sz="2400" b="1" dirty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pt-BR" sz="2400" b="1" dirty="0">
                <a:solidFill>
                  <a:srgbClr val="0000CC"/>
                </a:solidFill>
              </a:rPr>
              <a:t>(11) 3815 - 4887 </a:t>
            </a:r>
            <a:br>
              <a:rPr lang="pt-BR" sz="2400" b="1" dirty="0">
                <a:solidFill>
                  <a:srgbClr val="0000CC"/>
                </a:solidFill>
              </a:rPr>
            </a:br>
            <a:r>
              <a:rPr lang="pt-BR" sz="2400" b="1" dirty="0">
                <a:solidFill>
                  <a:srgbClr val="0000CC"/>
                </a:solidFill>
              </a:rPr>
              <a:t>(11) 98117 - 3863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376C737-B4D2-4C5F-A587-2148062D9135}"/>
              </a:ext>
            </a:extLst>
          </p:cNvPr>
          <p:cNvSpPr/>
          <p:nvPr/>
        </p:nvSpPr>
        <p:spPr>
          <a:xfrm>
            <a:off x="4912384" y="2420889"/>
            <a:ext cx="2314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Muito Obrigado!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F79140D-7624-4D77-91CB-3470C6960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15" y="222333"/>
            <a:ext cx="1840996" cy="49072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4482929-E202-4F0A-80CA-947D2C2B646F}"/>
              </a:ext>
            </a:extLst>
          </p:cNvPr>
          <p:cNvSpPr/>
          <p:nvPr/>
        </p:nvSpPr>
        <p:spPr>
          <a:xfrm>
            <a:off x="-498037" y="6629679"/>
            <a:ext cx="2133600" cy="27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altLang="pt-BR" sz="900" b="1" dirty="0">
                <a:solidFill>
                  <a:srgbClr val="000099"/>
                </a:solidFill>
                <a:cs typeface="Tahoma" pitchFamily="34" charset="0"/>
              </a:rPr>
              <a:t>11/11/2021</a:t>
            </a:r>
          </a:p>
        </p:txBody>
      </p:sp>
    </p:spTree>
    <p:extLst>
      <p:ext uri="{BB962C8B-B14F-4D97-AF65-F5344CB8AC3E}">
        <p14:creationId xmlns:p14="http://schemas.microsoft.com/office/powerpoint/2010/main" val="36623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RcrI8aTkmPhdBvp70SS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2Uc5GyQJaHj4hFenqC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0DdpLaQkqLy5He82QY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Yn9TQ5TRqIiW6Luo6LC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CQOUsWRIqeC0Hva3y2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kCPmHoRdWj0dJpn2jW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aGr_2xSDin5KDeZNPc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2Uc5GyQJaHj4hFenqCb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0DdpLaQkqLy5He82QY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Yn9TQ5TRqIiW6Luo6L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CQOUsWRIqeC0Hva3y2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kCPmHoRdWj0dJpn2jW0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aGr_2xSDin5KDeZNPcmA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60242</TotalTime>
  <Words>205</Words>
  <Application>Microsoft Office PowerPoint</Application>
  <PresentationFormat>Personalizar</PresentationFormat>
  <Paragraphs>63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Caio</dc:creator>
  <cp:lastModifiedBy>Cogen</cp:lastModifiedBy>
  <cp:revision>345</cp:revision>
  <cp:lastPrinted>2021-11-08T14:39:55Z</cp:lastPrinted>
  <dcterms:created xsi:type="dcterms:W3CDTF">2019-07-30T15:00:30Z</dcterms:created>
  <dcterms:modified xsi:type="dcterms:W3CDTF">2021-11-10T12:35:18Z</dcterms:modified>
</cp:coreProperties>
</file>