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00" r:id="rId2"/>
    <p:sldId id="560" r:id="rId3"/>
    <p:sldId id="579" r:id="rId4"/>
    <p:sldId id="580" r:id="rId5"/>
    <p:sldId id="575" r:id="rId6"/>
    <p:sldId id="578" r:id="rId7"/>
  </p:sldIdLst>
  <p:sldSz cx="12192000" cy="6858000"/>
  <p:notesSz cx="6888163" cy="100203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36" userDrawn="1">
          <p15:clr>
            <a:srgbClr val="A4A3A4"/>
          </p15:clr>
        </p15:guide>
        <p15:guide id="2" pos="383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Lorenzi Vizoni" initials="D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F0D"/>
    <a:srgbClr val="FF9900"/>
    <a:srgbClr val="FF6600"/>
    <a:srgbClr val="DD9B3B"/>
    <a:srgbClr val="684F00"/>
    <a:srgbClr val="FFFF75"/>
    <a:srgbClr val="0000FF"/>
    <a:srgbClr val="8E410C"/>
    <a:srgbClr val="D7D200"/>
    <a:srgbClr val="A54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5" autoAdjust="0"/>
    <p:restoredTop sz="96110" autoAdjust="0"/>
  </p:normalViewPr>
  <p:slideViewPr>
    <p:cSldViewPr snapToGrid="0" showGuides="1">
      <p:cViewPr varScale="1">
        <p:scale>
          <a:sx n="85" d="100"/>
          <a:sy n="85" d="100"/>
        </p:scale>
        <p:origin x="-240" y="-72"/>
      </p:cViewPr>
      <p:guideLst>
        <p:guide orient="horz" pos="2636"/>
        <p:guide orient="horz" pos="2160"/>
        <p:guide orient="horz" pos="1071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notesViewPr>
    <p:cSldViewPr snapToGrid="0">
      <p:cViewPr varScale="1">
        <p:scale>
          <a:sx n="51" d="100"/>
          <a:sy n="51" d="100"/>
        </p:scale>
        <p:origin x="-2994" y="-96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Drives%20compartilhados\Riscos\Douglas%20em%20Riscos\Documents\_Walfrido\Apres%20Walfrido%2011%2011%20COGEN%20Abertura%20G&#225;s\Apresenta&#231;&#227;o%20WA%20tabela%20apresenta&#231;&#227;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Drives%20compartilhados\Riscos\Douglas%20em%20Riscos\Documents\_Walfrido\Apres%20Walfrido%2021%2006%20COGEN\Carga%201989-2029%20historico%20revist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CONSUMO DE GÁS NATURAL (milhões de m³/dia)</a:t>
            </a:r>
          </a:p>
        </c:rich>
      </c:tx>
      <c:layout>
        <c:manualLayout>
          <c:xMode val="edge"/>
          <c:yMode val="edge"/>
          <c:x val="0.17409354052991657"/>
          <c:y val="4.227643358976598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6128040174753432E-2"/>
          <c:y val="3.8400419185013045E-2"/>
          <c:w val="0.89128819571710838"/>
          <c:h val="0.87495312355745147"/>
        </c:manualLayout>
      </c:layout>
      <c:lineChart>
        <c:grouping val="standard"/>
        <c:varyColors val="0"/>
        <c:ser>
          <c:idx val="0"/>
          <c:order val="0"/>
          <c:tx>
            <c:strRef>
              <c:f>Plan3!$A$3</c:f>
              <c:strCache>
                <c:ptCount val="1"/>
                <c:pt idx="0">
                  <c:v>Argentina</c:v>
                </c:pt>
              </c:strCache>
            </c:strRef>
          </c:tx>
          <c:spPr>
            <a:ln w="31750"/>
          </c:spPr>
          <c:marker>
            <c:symbol val="diamond"/>
            <c:size val="8"/>
          </c:marker>
          <c:dPt>
            <c:idx val="4"/>
            <c:bubble3D val="0"/>
            <c:spPr>
              <a:ln w="31750">
                <a:solidFill>
                  <a:schemeClr val="accent1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5.4580888308561906E-2"/>
                  <c:y val="-4.2276433589765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0428840627336396E-2"/>
                  <c:y val="-3.577236688364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580888308561906E-2"/>
                  <c:y val="-4.552846694282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935666231421433E-2"/>
                  <c:y val="-4.878050029588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884983671012927E-2"/>
                  <c:y val="-4.878050029588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8732935989787417E-2"/>
                  <c:y val="-4.878050029588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0682253429378918E-2"/>
                  <c:y val="-4.878050029588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986348791829932E-2"/>
                  <c:y val="-4.2276433589765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1189079033463948E-2"/>
                  <c:y val="-4.878050029588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5594539516731974E-2"/>
                  <c:y val="-4.552846694282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Plan3!$B$2:$K$2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Plan3!$B$13:$K$13</c:f>
              <c:numCache>
                <c:formatCode>0.0</c:formatCode>
                <c:ptCount val="10"/>
                <c:pt idx="0">
                  <c:v>120</c:v>
                </c:pt>
                <c:pt idx="1">
                  <c:v>124.86338797814209</c:v>
                </c:pt>
                <c:pt idx="2">
                  <c:v>126.02739726027397</c:v>
                </c:pt>
                <c:pt idx="3">
                  <c:v>126.57534246575342</c:v>
                </c:pt>
                <c:pt idx="4">
                  <c:v>127.94520547945206</c:v>
                </c:pt>
                <c:pt idx="5">
                  <c:v>131.69398907103826</c:v>
                </c:pt>
                <c:pt idx="6">
                  <c:v>132.32876712328769</c:v>
                </c:pt>
                <c:pt idx="7">
                  <c:v>133.42465753424659</c:v>
                </c:pt>
                <c:pt idx="8">
                  <c:v>127.67123287671232</c:v>
                </c:pt>
                <c:pt idx="9">
                  <c:v>119.94535519125684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Plan3!$A$4</c:f>
              <c:strCache>
                <c:ptCount val="1"/>
                <c:pt idx="0">
                  <c:v>Brasil</c:v>
                </c:pt>
              </c:strCache>
            </c:strRef>
          </c:tx>
          <c:spPr>
            <a:ln w="31750">
              <a:solidFill>
                <a:srgbClr val="FFC000"/>
              </a:solidFill>
            </a:ln>
          </c:spPr>
          <c:marker>
            <c:symbol val="squar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0"/>
                  <c:y val="2.6016266824471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8479523187744903E-3"/>
                  <c:y val="2.9268300177530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479523187744903E-3"/>
                  <c:y val="2.9268300177530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8479523187744903E-3"/>
                  <c:y val="3.577236688364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986348791829935E-3"/>
                  <c:y val="-2.2764233471412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594539516731974E-2"/>
                  <c:y val="-4.878050029588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8479523187744903E-3"/>
                  <c:y val="-3.577236688364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7972697583659871E-3"/>
                  <c:y val="-4.2276433589765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1695904637548981E-2"/>
                  <c:y val="-4.2276433589765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8479523187744903E-3"/>
                  <c:y val="-3.9024400236707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Plan3!$B$2:$K$2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Plan3!$B$14:$K$14</c:f>
              <c:numCache>
                <c:formatCode>0.0</c:formatCode>
                <c:ptCount val="10"/>
                <c:pt idx="0">
                  <c:v>75.342465753424662</c:v>
                </c:pt>
                <c:pt idx="1">
                  <c:v>89.071038251366119</c:v>
                </c:pt>
                <c:pt idx="2">
                  <c:v>105.2054794520548</c:v>
                </c:pt>
                <c:pt idx="3">
                  <c:v>111.50684931506849</c:v>
                </c:pt>
                <c:pt idx="4">
                  <c:v>117.53424657534246</c:v>
                </c:pt>
                <c:pt idx="5">
                  <c:v>101.36612021857923</c:v>
                </c:pt>
                <c:pt idx="6">
                  <c:v>103.01369863013699</c:v>
                </c:pt>
                <c:pt idx="7">
                  <c:v>98.356164383561648</c:v>
                </c:pt>
                <c:pt idx="8">
                  <c:v>97.808219178082197</c:v>
                </c:pt>
                <c:pt idx="9">
                  <c:v>87.704918032786892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764416"/>
        <c:axId val="179450240"/>
      </c:lineChart>
      <c:catAx>
        <c:axId val="17876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pt-BR"/>
          </a:p>
        </c:txPr>
        <c:crossAx val="179450240"/>
        <c:crosses val="autoZero"/>
        <c:auto val="1"/>
        <c:lblAlgn val="ctr"/>
        <c:lblOffset val="100"/>
        <c:noMultiLvlLbl val="0"/>
      </c:catAx>
      <c:valAx>
        <c:axId val="179450240"/>
        <c:scaling>
          <c:orientation val="minMax"/>
          <c:max val="170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milhõe m³/dia</a:t>
                </a:r>
              </a:p>
            </c:rich>
          </c:tx>
          <c:layout>
            <c:manualLayout>
              <c:xMode val="edge"/>
              <c:yMode val="edge"/>
              <c:x val="3.7589593776059732E-4"/>
              <c:y val="0.40141358463954541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t-BR"/>
          </a:p>
        </c:txPr>
        <c:crossAx val="178764416"/>
        <c:crosses val="autoZero"/>
        <c:crossBetween val="between"/>
        <c:majorUnit val="10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83366412892140884"/>
          <c:y val="0.76511459320519637"/>
          <c:w val="0.13624807965371527"/>
          <c:h val="0.1176124749023685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64852196193568"/>
          <c:y val="1.5647226173541962E-2"/>
          <c:w val="0.87299387825492258"/>
          <c:h val="0.79733663002000088"/>
        </c:manualLayout>
      </c:layout>
      <c:lineChart>
        <c:grouping val="standard"/>
        <c:varyColors val="0"/>
        <c:ser>
          <c:idx val="0"/>
          <c:order val="0"/>
          <c:tx>
            <c:strRef>
              <c:f>Dados!$A$23</c:f>
              <c:strCache>
                <c:ptCount val="1"/>
                <c:pt idx="0">
                  <c:v>PDE 2004-2013</c:v>
                </c:pt>
              </c:strCache>
            </c:strRef>
          </c:tx>
          <c:spPr>
            <a:ln w="25400">
              <a:solidFill>
                <a:srgbClr val="CC00FF"/>
              </a:solidFill>
              <a:prstDash val="solid"/>
            </a:ln>
          </c:spPr>
          <c:marker>
            <c:symbol val="triangl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dLbl>
              <c:idx val="15"/>
              <c:layout>
                <c:manualLayout>
                  <c:x val="-5.7006542273248938E-2"/>
                  <c:y val="-2.1973789643192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delete val="1"/>
            </c:dLbl>
            <c:dLbl>
              <c:idx val="24"/>
              <c:layout>
                <c:manualLayout>
                  <c:x val="-6.2852772297420423E-2"/>
                  <c:y val="-1.35447612319687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CC00FF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Dados!$E$23:$AK$23</c:f>
              <c:numCache>
                <c:formatCode>General</c:formatCode>
                <c:ptCount val="33"/>
                <c:pt idx="15" formatCode="#,##0">
                  <c:v>44884.593607305935</c:v>
                </c:pt>
                <c:pt idx="16" formatCode="#,##0">
                  <c:v>47033.273972602743</c:v>
                </c:pt>
                <c:pt idx="17" formatCode="#,##0">
                  <c:v>49168.872146118723</c:v>
                </c:pt>
                <c:pt idx="18" formatCode="#,##0">
                  <c:v>51546.479452054795</c:v>
                </c:pt>
                <c:pt idx="19" formatCode="#,##0">
                  <c:v>54778.059360730593</c:v>
                </c:pt>
                <c:pt idx="20" formatCode="#,##0">
                  <c:v>57384.972602739726</c:v>
                </c:pt>
                <c:pt idx="21" formatCode="#,##0">
                  <c:v>59996.214611872143</c:v>
                </c:pt>
                <c:pt idx="22" formatCode="#,##0">
                  <c:v>63658.018264840182</c:v>
                </c:pt>
                <c:pt idx="23" formatCode="#,##0">
                  <c:v>66099.013698630137</c:v>
                </c:pt>
                <c:pt idx="24" formatCode="#,##0">
                  <c:v>68826.922374429225</c:v>
                </c:pt>
                <c:pt idx="31" formatCode="0.0%">
                  <c:v>-1.4771135844328098E-2</c:v>
                </c:pt>
              </c:numCache>
            </c:numRef>
          </c:val>
          <c:smooth val="0"/>
        </c:ser>
        <c:ser>
          <c:idx val="6"/>
          <c:order val="1"/>
          <c:tx>
            <c:v>Média de jan-out</c:v>
          </c:tx>
          <c:spPr>
            <a:ln w="3175">
              <a:solidFill>
                <a:srgbClr val="FFFF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Lit>
              <c:formatCode>General</c:formatCode>
              <c:ptCount val="1"/>
              <c:pt idx="0">
                <c:v>0</c:v>
              </c:pt>
            </c:numLit>
          </c:val>
          <c:smooth val="0"/>
        </c:ser>
        <c:ser>
          <c:idx val="9"/>
          <c:order val="2"/>
          <c:tx>
            <c:v>2001 C/ taxa de 4,5%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Dados!$E$72:$AK$72</c:f>
              <c:numCache>
                <c:formatCode>General</c:formatCode>
                <c:ptCount val="33"/>
                <c:pt idx="12" formatCode="#,##0">
                  <c:v>37730</c:v>
                </c:pt>
                <c:pt idx="13" formatCode="_(* #,##0_);_(* \(#,##0\);_(* &quot;-&quot;??_);_(@_)">
                  <c:v>39427.85</c:v>
                </c:pt>
                <c:pt idx="14" formatCode="_(* #,##0_);_(* \(#,##0\);_(* &quot;-&quot;??_);_(@_)">
                  <c:v>41202.103249999993</c:v>
                </c:pt>
                <c:pt idx="15" formatCode="_(* #,##0_);_(* \(#,##0\);_(* &quot;-&quot;??_);_(@_)">
                  <c:v>43056.197896249992</c:v>
                </c:pt>
                <c:pt idx="16" formatCode="_(* #,##0_);_(* \(#,##0\);_(* &quot;-&quot;??_);_(@_)">
                  <c:v>44993.726801581237</c:v>
                </c:pt>
                <c:pt idx="17" formatCode="_(* #,##0_);_(* \(#,##0\);_(* &quot;-&quot;??_);_(@_)">
                  <c:v>47018.444507652392</c:v>
                </c:pt>
                <c:pt idx="18" formatCode="_(* #,##0_);_(* \(#,##0\);_(* &quot;-&quot;??_);_(@_)">
                  <c:v>49134.274510496747</c:v>
                </c:pt>
                <c:pt idx="19" formatCode="_(* #,##0_);_(* \(#,##0\);_(* &quot;-&quot;??_);_(@_)">
                  <c:v>51345.316863469096</c:v>
                </c:pt>
                <c:pt idx="20" formatCode="_(* #,##0_);_(* \(#,##0\);_(* &quot;-&quot;??_);_(@_)">
                  <c:v>53655.856122325204</c:v>
                </c:pt>
                <c:pt idx="21" formatCode="_(* #,##0_);_(* \(#,##0\);_(* &quot;-&quot;??_);_(@_)">
                  <c:v>56070.369647829837</c:v>
                </c:pt>
                <c:pt idx="22" formatCode="_(* #,##0_);_(* \(#,##0\);_(* &quot;-&quot;??_);_(@_)">
                  <c:v>58593.536281982175</c:v>
                </c:pt>
                <c:pt idx="23" formatCode="_(* #,##0_);_(* \(#,##0\);_(* &quot;-&quot;??_);_(@_)">
                  <c:v>61230.245414671372</c:v>
                </c:pt>
                <c:pt idx="24" formatCode="_(* #,##0_);_(* \(#,##0\);_(* &quot;-&quot;??_);_(@_)">
                  <c:v>63985.606458331582</c:v>
                </c:pt>
                <c:pt idx="25" formatCode="_(* #,##0_);_(* \(#,##0\);_(* &quot;-&quot;??_);_(@_)">
                  <c:v>66864.958748956502</c:v>
                </c:pt>
                <c:pt idx="26" formatCode="_(* #,##0_);_(* \(#,##0\);_(* &quot;-&quot;??_);_(@_)">
                  <c:v>69873.881892659541</c:v>
                </c:pt>
                <c:pt idx="27" formatCode="_(* #,##0_);_(* \(#,##0\);_(* &quot;-&quot;??_);_(@_)">
                  <c:v>73018.206577829216</c:v>
                </c:pt>
                <c:pt idx="28" formatCode="_(* #,##0_);_(* \(#,##0\);_(* &quot;-&quot;??_);_(@_)">
                  <c:v>76304.025873831531</c:v>
                </c:pt>
                <c:pt idx="29" formatCode="_(* #,##0_);_(* \(#,##0\);_(* &quot;-&quot;??_);_(@_)">
                  <c:v>79737.707038153938</c:v>
                </c:pt>
                <c:pt idx="30" formatCode="_(* #,##0_);_(* \(#,##0\);_(* &quot;-&quot;??_);_(@_)">
                  <c:v>83325.903854870863</c:v>
                </c:pt>
                <c:pt idx="31" formatCode="_(* #,##0_);_(* \(#,##0\);_(* &quot;-&quot;??_);_(@_)">
                  <c:v>87075.569528340042</c:v>
                </c:pt>
              </c:numCache>
            </c:numRef>
          </c:val>
          <c:smooth val="0"/>
        </c:ser>
        <c:ser>
          <c:idx val="10"/>
          <c:order val="3"/>
          <c:tx>
            <c:v>1992 C/ taxa de 4,7%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Dados!$E$71:$AK$71</c:f>
              <c:numCache>
                <c:formatCode>General</c:formatCode>
                <c:ptCount val="33"/>
                <c:pt idx="3" formatCode="_(* #,##0_);_(* \(#,##0\);_(* &quot;-&quot;??_);_(@_)">
                  <c:v>28111.200000000001</c:v>
                </c:pt>
                <c:pt idx="4" formatCode="_(* #,##0_);_(* \(#,##0\);_(* &quot;-&quot;??_);_(@_)">
                  <c:v>29445.041057958446</c:v>
                </c:pt>
                <c:pt idx="5" formatCode="_(* #,##0_);_(* \(#,##0\);_(* &quot;-&quot;??_);_(@_)">
                  <c:v>30842.171195283681</c:v>
                </c:pt>
                <c:pt idx="6" formatCode="_(* #,##0_);_(* \(#,##0\);_(* &quot;-&quot;??_);_(@_)">
                  <c:v>32305.593399133133</c:v>
                </c:pt>
                <c:pt idx="7" formatCode="_(* #,##0_);_(* \(#,##0\);_(* &quot;-&quot;??_);_(@_)">
                  <c:v>33838.453144625149</c:v>
                </c:pt>
                <c:pt idx="8" formatCode="_(* #,##0_);_(* \(#,##0\);_(* &quot;-&quot;??_);_(@_)">
                  <c:v>35444.0451557134</c:v>
                </c:pt>
                <c:pt idx="9" formatCode="_(* #,##0_);_(* \(#,##0\);_(* &quot;-&quot;??_);_(@_)">
                  <c:v>37125.820486856275</c:v>
                </c:pt>
                <c:pt idx="10" formatCode="_(* #,##0_);_(* \(#,##0\);_(* &quot;-&quot;??_);_(@_)">
                  <c:v>38887.393940702561</c:v>
                </c:pt>
                <c:pt idx="11" formatCode="_(* #,##0_);_(* \(#,##0\);_(* &quot;-&quot;??_);_(@_)">
                  <c:v>40732.551837736966</c:v>
                </c:pt>
                <c:pt idx="12" formatCode="_(* #,##0_);_(* \(#,##0\);_(* &quot;-&quot;??_);_(@_)">
                  <c:v>42665.260154585565</c:v>
                </c:pt>
                <c:pt idx="13" formatCode="_(* #,##0_);_(* \(#,##0\);_(* &quot;-&quot;??_);_(@_)">
                  <c:v>44689.673048473582</c:v>
                </c:pt>
                <c:pt idx="14" formatCode="_(* #,##0_);_(* \(#,##0\);_(* &quot;-&quot;??_);_(@_)">
                  <c:v>46810.141786157961</c:v>
                </c:pt>
                <c:pt idx="15" formatCode="_(* #,##0_);_(* \(#,##0\);_(* &quot;-&quot;??_);_(@_)">
                  <c:v>49031.224096526559</c:v>
                </c:pt>
                <c:pt idx="16" formatCode="_(* #,##0_);_(* \(#,##0\);_(* &quot;-&quot;??_);_(@_)">
                  <c:v>51357.693966966406</c:v>
                </c:pt>
                <c:pt idx="17" formatCode="_(* #,##0_);_(* \(#,##0\);_(* &quot;-&quot;??_);_(@_)">
                  <c:v>53794.55190455728</c:v>
                </c:pt>
                <c:pt idx="18" formatCode="_(* #,##0_);_(* \(#,##0\);_(* &quot;-&quot;??_);_(@_)">
                  <c:v>56347.035684146031</c:v>
                </c:pt>
                <c:pt idx="19" formatCode="_(* #,##0_);_(* \(#,##0\);_(* &quot;-&quot;??_);_(@_)">
                  <c:v>59020.631606403484</c:v>
                </c:pt>
                <c:pt idx="20" formatCode="_(* #,##0_);_(* \(#,##0\);_(* &quot;-&quot;??_);_(@_)">
                  <c:v>61821.086290061983</c:v>
                </c:pt>
                <c:pt idx="21" formatCode="_(* #,##0_);_(* \(#,##0\);_(* &quot;-&quot;??_);_(@_)">
                  <c:v>64754.41902367978</c:v>
                </c:pt>
                <c:pt idx="22" formatCode="_(* #,##0_);_(* \(#,##0\);_(* &quot;-&quot;??_);_(@_)">
                  <c:v>67826.934703481049</c:v>
                </c:pt>
                <c:pt idx="23" formatCode="_(* #,##0_);_(* \(#,##0\);_(* &quot;-&quot;??_);_(@_)">
                  <c:v>71045.237385080181</c:v>
                </c:pt>
                <c:pt idx="24" formatCode="_(* #,##0_);_(* \(#,##0\);_(* &quot;-&quot;??_);_(@_)">
                  <c:v>74416.244478218301</c:v>
                </c:pt>
                <c:pt idx="25" formatCode="_(* #,##0_);_(* \(#,##0\);_(* &quot;-&quot;??_);_(@_)">
                  <c:v>77947.201615022175</c:v>
                </c:pt>
                <c:pt idx="26" formatCode="_(* #,##0_);_(* \(#,##0\);_(* &quot;-&quot;??_);_(@_)">
                  <c:v>81645.698223743311</c:v>
                </c:pt>
                <c:pt idx="27" formatCode="_(* #,##0_);_(* \(#,##0\);_(* &quot;-&quot;??_);_(@_)">
                  <c:v>85519.683841451333</c:v>
                </c:pt>
              </c:numCache>
            </c:numRef>
          </c:val>
          <c:smooth val="0"/>
        </c:ser>
        <c:ser>
          <c:idx val="7"/>
          <c:order val="4"/>
          <c:tx>
            <c:strRef>
              <c:f>Dados!$A$27</c:f>
              <c:strCache>
                <c:ptCount val="1"/>
                <c:pt idx="0">
                  <c:v>PDE 2014-2023</c:v>
                </c:pt>
              </c:strCache>
            </c:strRef>
          </c:tx>
          <c:spPr>
            <a:ln w="254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Pt>
            <c:idx val="34"/>
            <c:marker>
              <c:symbol val="circle"/>
              <c:size val="5"/>
            </c:marker>
            <c:bubble3D val="0"/>
          </c:dPt>
          <c:dLbls>
            <c:dLbl>
              <c:idx val="33"/>
              <c:layout>
                <c:manualLayout>
                  <c:x val="-0.11161686369299943"/>
                  <c:y val="-9.7851654267182953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>
                <c:manualLayout>
                  <c:x val="-6.898725167860828E-2"/>
                  <c:y val="-1.9634699657154923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Dados!$E$27:$AM$27</c:f>
              <c:numCache>
                <c:formatCode>General</c:formatCode>
                <c:ptCount val="35"/>
                <c:pt idx="25" formatCode="#,##0">
                  <c:v>65830</c:v>
                </c:pt>
                <c:pt idx="26" formatCode="#,##0">
                  <c:v>68420.708896579512</c:v>
                </c:pt>
                <c:pt idx="27" formatCode="#,##0">
                  <c:v>71209.868941772729</c:v>
                </c:pt>
                <c:pt idx="28" formatCode="#,##0">
                  <c:v>74118.614150137015</c:v>
                </c:pt>
                <c:pt idx="29" formatCode="#,##0">
                  <c:v>77207</c:v>
                </c:pt>
                <c:pt idx="30" formatCode="#,##0">
                  <c:v>80008.699365310444</c:v>
                </c:pt>
                <c:pt idx="31" formatCode="#,##0">
                  <c:v>83115.012803506266</c:v>
                </c:pt>
                <c:pt idx="32" formatCode="#,##0">
                  <c:v>86234.732072659885</c:v>
                </c:pt>
                <c:pt idx="33" formatCode="#,##0">
                  <c:v>89371.539872386813</c:v>
                </c:pt>
                <c:pt idx="34" formatCode="#,##0">
                  <c:v>92714</c:v>
                </c:pt>
              </c:numCache>
            </c:numRef>
          </c:val>
          <c:smooth val="0"/>
        </c:ser>
        <c:ser>
          <c:idx val="11"/>
          <c:order val="5"/>
          <c:tx>
            <c:strRef>
              <c:f>Dados!$A$43</c:f>
              <c:strCache>
                <c:ptCount val="1"/>
                <c:pt idx="0">
                  <c:v>PEN 2015 2019</c:v>
                </c:pt>
              </c:strCache>
            </c:strRef>
          </c:tx>
          <c:spPr>
            <a:ln w="28575"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dPt>
            <c:idx val="30"/>
            <c:bubble3D val="0"/>
          </c:dPt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Dados!$E$43:$AO$43</c:f>
              <c:numCache>
                <c:formatCode>General</c:formatCode>
                <c:ptCount val="37"/>
                <c:pt idx="26" formatCode="#,##0">
                  <c:v>67214</c:v>
                </c:pt>
                <c:pt idx="27" formatCode="#,##0">
                  <c:v>69566</c:v>
                </c:pt>
                <c:pt idx="28" formatCode="#,##0">
                  <c:v>72194</c:v>
                </c:pt>
                <c:pt idx="29" formatCode="#,##0">
                  <c:v>75424</c:v>
                </c:pt>
                <c:pt idx="30" formatCode="#,##0">
                  <c:v>78309</c:v>
                </c:pt>
              </c:numCache>
            </c:numRef>
          </c:val>
          <c:smooth val="0"/>
        </c:ser>
        <c:ser>
          <c:idx val="12"/>
          <c:order val="6"/>
          <c:tx>
            <c:strRef>
              <c:f>Dados!$A$45</c:f>
              <c:strCache>
                <c:ptCount val="1"/>
                <c:pt idx="0">
                  <c:v>PEN 2015 2019</c:v>
                </c:pt>
              </c:strCache>
            </c:strRef>
          </c:tx>
          <c:spPr>
            <a:ln w="28575"/>
          </c:spPr>
          <c:marker>
            <c:symbol val="none"/>
          </c:marker>
          <c:dPt>
            <c:idx val="26"/>
            <c:bubble3D val="0"/>
          </c:dPt>
          <c:dPt>
            <c:idx val="30"/>
            <c:bubble3D val="0"/>
          </c:dPt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Dados!$E$45:$AS$45</c:f>
              <c:numCache>
                <c:formatCode>General</c:formatCode>
                <c:ptCount val="41"/>
                <c:pt idx="26" formatCode="#,##0">
                  <c:v>64017</c:v>
                </c:pt>
                <c:pt idx="27" formatCode="#,##0">
                  <c:v>65585</c:v>
                </c:pt>
                <c:pt idx="28" formatCode="#,##0">
                  <c:v>67982</c:v>
                </c:pt>
                <c:pt idx="29" formatCode="#,##0">
                  <c:v>70866</c:v>
                </c:pt>
                <c:pt idx="30" formatCode="#,##0">
                  <c:v>73777</c:v>
                </c:pt>
              </c:numCache>
            </c:numRef>
          </c:val>
          <c:smooth val="0"/>
        </c:ser>
        <c:ser>
          <c:idx val="2"/>
          <c:order val="7"/>
          <c:tx>
            <c:strRef>
              <c:f>Dados!$A$28</c:f>
              <c:strCache>
                <c:ptCount val="1"/>
                <c:pt idx="0">
                  <c:v>PDE 2019-2029</c:v>
                </c:pt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dPt>
            <c:idx val="40"/>
            <c:marker>
              <c:symbol val="circle"/>
              <c:size val="6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Lbls>
            <c:dLbl>
              <c:idx val="39"/>
              <c:layout>
                <c:manualLayout>
                  <c:x val="-2.0071533223996008E-2"/>
                  <c:y val="-0.10612289791011767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6">
                            <a:lumMod val="75000"/>
                          </a:schemeClr>
                        </a:solidFill>
                      </a:defRPr>
                    </a:pPr>
                    <a:r>
                      <a:rPr lang="pt-BR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PDE 2019-2029</a:t>
                    </a:r>
                    <a:endParaRPr lang="pt-BR"/>
                  </a:p>
                </c:rich>
              </c:tx>
              <c:spPr>
                <a:solidFill>
                  <a:schemeClr val="bg1"/>
                </a:solidFill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0"/>
              <c:layout>
                <c:manualLayout>
                  <c:x val="-8.0357405510972334E-3"/>
                  <c:y val="-3.4335626471965801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Dados!$E$28:$AV$28</c:f>
              <c:numCache>
                <c:formatCode>General</c:formatCode>
                <c:ptCount val="44"/>
                <c:pt idx="30" formatCode="#,##0">
                  <c:v>68800</c:v>
                </c:pt>
                <c:pt idx="31" formatCode="#,##0">
                  <c:v>71400</c:v>
                </c:pt>
                <c:pt idx="32" formatCode="#,##0">
                  <c:v>74000</c:v>
                </c:pt>
                <c:pt idx="33" formatCode="#,##0">
                  <c:v>76700</c:v>
                </c:pt>
                <c:pt idx="34" formatCode="#,##0">
                  <c:v>79800</c:v>
                </c:pt>
                <c:pt idx="35" formatCode="#,##0">
                  <c:v>82800</c:v>
                </c:pt>
                <c:pt idx="36" formatCode="#,##0">
                  <c:v>85700</c:v>
                </c:pt>
                <c:pt idx="37" formatCode="#,##0">
                  <c:v>88900</c:v>
                </c:pt>
                <c:pt idx="38" formatCode="#,##0">
                  <c:v>91900</c:v>
                </c:pt>
                <c:pt idx="39" formatCode="#,##0">
                  <c:v>94800</c:v>
                </c:pt>
                <c:pt idx="40" formatCode="#,##0">
                  <c:v>97900</c:v>
                </c:pt>
              </c:numCache>
            </c:numRef>
          </c:val>
          <c:smooth val="0"/>
        </c:ser>
        <c:ser>
          <c:idx val="4"/>
          <c:order val="8"/>
          <c:tx>
            <c:strRef>
              <c:f>Dados!$A$54</c:f>
              <c:strCache>
                <c:ptCount val="1"/>
                <c:pt idx="0">
                  <c:v>PEN 2021-2025 1º Rev.</c:v>
                </c:pt>
              </c:strCache>
            </c:strRef>
          </c:tx>
          <c:spPr>
            <a:ln>
              <a:solidFill>
                <a:srgbClr val="2205D1"/>
              </a:solidFill>
            </a:ln>
          </c:spPr>
          <c:marker>
            <c:symbol val="triangle"/>
            <c:size val="7"/>
            <c:spPr>
              <a:solidFill>
                <a:srgbClr val="2205D1"/>
              </a:solidFill>
              <a:ln>
                <a:noFill/>
              </a:ln>
            </c:spPr>
          </c:marker>
          <c:dLbls>
            <c:dLbl>
              <c:idx val="31"/>
              <c:layout>
                <c:manualLayout>
                  <c:x val="1.4672187613425178E-2"/>
                  <c:y val="2.9937386353351598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0000FF"/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layout>
                <c:manualLayout>
                  <c:x val="1.5160139299463152E-2"/>
                  <c:y val="3.0712789948188879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0000FF"/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layout>
                <c:manualLayout>
                  <c:x val="2.5589830246794756E-2"/>
                  <c:y val="-4.499486415192809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00FF"/>
                        </a:solidFill>
                      </a:defRPr>
                    </a:pPr>
                    <a:r>
                      <a:rPr lang="pt-BR" dirty="0">
                        <a:solidFill>
                          <a:srgbClr val="0000FF"/>
                        </a:solidFill>
                      </a:rPr>
                      <a:t>PEN 2021  1º Rev.</a:t>
                    </a:r>
                    <a:endParaRPr lang="pt-BR" dirty="0"/>
                  </a:p>
                </c:rich>
              </c:tx>
              <c:spPr>
                <a:solidFill>
                  <a:schemeClr val="bg1"/>
                </a:solidFill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6"/>
              <c:layout>
                <c:manualLayout>
                  <c:x val="1.5160139299463244E-2"/>
                  <c:y val="4.6127408155424085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0000FF"/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00FF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Dados!$E$54:$AS$54</c:f>
              <c:numCache>
                <c:formatCode>General</c:formatCode>
                <c:ptCount val="41"/>
                <c:pt idx="32" formatCode="#,##0">
                  <c:v>68939</c:v>
                </c:pt>
                <c:pt idx="33" formatCode="#,##0">
                  <c:v>71290</c:v>
                </c:pt>
                <c:pt idx="34" formatCode="#,##0">
                  <c:v>73858</c:v>
                </c:pt>
                <c:pt idx="35" formatCode="#,##0">
                  <c:v>76491</c:v>
                </c:pt>
                <c:pt idx="36" formatCode="#,##0">
                  <c:v>79204</c:v>
                </c:pt>
              </c:numCache>
            </c:numRef>
          </c:val>
          <c:smooth val="0"/>
        </c:ser>
        <c:ser>
          <c:idx val="1"/>
          <c:order val="9"/>
          <c:tx>
            <c:v>Mercado Realizado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dPt>
            <c:idx val="12"/>
            <c:marker>
              <c:symbol val="circle"/>
              <c:size val="8"/>
            </c:marker>
            <c:bubble3D val="0"/>
          </c:dPt>
          <c:dPt>
            <c:idx val="21"/>
            <c:bubble3D val="0"/>
          </c:dPt>
          <c:dPt>
            <c:idx val="22"/>
            <c:bubble3D val="0"/>
          </c:dPt>
          <c:dPt>
            <c:idx val="23"/>
            <c:bubble3D val="0"/>
          </c:dPt>
          <c:dPt>
            <c:idx val="25"/>
            <c:bubble3D val="0"/>
          </c:dPt>
          <c:dPt>
            <c:idx val="26"/>
            <c:marker>
              <c:symbol val="circle"/>
              <c:size val="8"/>
              <c:spPr>
                <a:solidFill>
                  <a:schemeClr val="bg1"/>
                </a:solidFill>
                <a:ln w="38100">
                  <a:solidFill>
                    <a:srgbClr val="00B050"/>
                  </a:solidFill>
                </a:ln>
              </c:spPr>
            </c:marker>
            <c:bubble3D val="0"/>
          </c:dPt>
          <c:dPt>
            <c:idx val="29"/>
            <c:bubble3D val="0"/>
          </c:dPt>
          <c:dPt>
            <c:idx val="30"/>
            <c:bubble3D val="0"/>
          </c:dPt>
          <c:dPt>
            <c:idx val="31"/>
            <c:marker>
              <c:symbol val="circle"/>
              <c:size val="8"/>
              <c:spPr>
                <a:solidFill>
                  <a:schemeClr val="bg1"/>
                </a:solidFill>
                <a:ln w="38100">
                  <a:solidFill>
                    <a:srgbClr val="00B050"/>
                  </a:solidFill>
                </a:ln>
              </c:spPr>
            </c:marker>
            <c:bubble3D val="0"/>
          </c:dPt>
          <c:dLbls>
            <c:dLbl>
              <c:idx val="26"/>
              <c:layout>
                <c:manualLayout>
                  <c:x val="1.266026713607877E-3"/>
                  <c:y val="5.6364594648162111E-2"/>
                </c:manualLayout>
              </c:layout>
              <c:numFmt formatCode="#,##0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layout>
                <c:manualLayout>
                  <c:x val="-6.2685350753070267E-3"/>
                  <c:y val="6.5984851924069915E-2"/>
                </c:manualLayout>
              </c:layout>
              <c:numFmt formatCode="#,##0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Dados!$E$20:$AZ$20</c:f>
              <c:numCache>
                <c:formatCode>General</c:formatCode>
                <c:ptCount val="4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</c:numCache>
            </c:numRef>
          </c:cat>
          <c:val>
            <c:numRef>
              <c:f>Dados!$E$22:$AK$22</c:f>
              <c:numCache>
                <c:formatCode>#,##0</c:formatCode>
                <c:ptCount val="33"/>
                <c:pt idx="0">
                  <c:v>25976.799999999999</c:v>
                </c:pt>
                <c:pt idx="1">
                  <c:v>26257</c:v>
                </c:pt>
                <c:pt idx="2">
                  <c:v>27714.400000000001</c:v>
                </c:pt>
                <c:pt idx="3">
                  <c:v>28111.200000000001</c:v>
                </c:pt>
                <c:pt idx="4">
                  <c:v>29640.400000000001</c:v>
                </c:pt>
                <c:pt idx="5">
                  <c:v>30989.1</c:v>
                </c:pt>
                <c:pt idx="6">
                  <c:v>32975.800000000003</c:v>
                </c:pt>
                <c:pt idx="7">
                  <c:v>34575.599999999999</c:v>
                </c:pt>
                <c:pt idx="8">
                  <c:v>36762.300000000003</c:v>
                </c:pt>
                <c:pt idx="9">
                  <c:v>38148</c:v>
                </c:pt>
                <c:pt idx="10">
                  <c:v>39182.400000000001</c:v>
                </c:pt>
                <c:pt idx="11">
                  <c:v>41002.800000000003</c:v>
                </c:pt>
                <c:pt idx="12">
                  <c:v>37730</c:v>
                </c:pt>
                <c:pt idx="13">
                  <c:v>39659.1</c:v>
                </c:pt>
                <c:pt idx="14">
                  <c:v>41780.800000000003</c:v>
                </c:pt>
                <c:pt idx="15">
                  <c:v>43732</c:v>
                </c:pt>
                <c:pt idx="16">
                  <c:v>45711.97</c:v>
                </c:pt>
                <c:pt idx="17">
                  <c:v>47477.73</c:v>
                </c:pt>
                <c:pt idx="18">
                  <c:v>49735.66</c:v>
                </c:pt>
                <c:pt idx="19">
                  <c:v>51002</c:v>
                </c:pt>
                <c:pt idx="20">
                  <c:v>50592</c:v>
                </c:pt>
                <c:pt idx="21">
                  <c:v>54222</c:v>
                </c:pt>
                <c:pt idx="22">
                  <c:v>56076</c:v>
                </c:pt>
                <c:pt idx="23">
                  <c:v>58540</c:v>
                </c:pt>
                <c:pt idx="24">
                  <c:v>60263</c:v>
                </c:pt>
                <c:pt idx="25">
                  <c:v>62076</c:v>
                </c:pt>
                <c:pt idx="26">
                  <c:v>64625</c:v>
                </c:pt>
                <c:pt idx="27">
                  <c:v>64613</c:v>
                </c:pt>
                <c:pt idx="28">
                  <c:v>65585</c:v>
                </c:pt>
                <c:pt idx="29">
                  <c:v>66559</c:v>
                </c:pt>
                <c:pt idx="30">
                  <c:v>67835</c:v>
                </c:pt>
                <c:pt idx="31" formatCode="General">
                  <c:v>66833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784320"/>
        <c:axId val="179798400"/>
      </c:lineChart>
      <c:catAx>
        <c:axId val="179784320"/>
        <c:scaling>
          <c:orientation val="minMax"/>
        </c:scaling>
        <c:delete val="0"/>
        <c:axPos val="b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79798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9798400"/>
        <c:scaling>
          <c:orientation val="minMax"/>
          <c:max val="110000"/>
          <c:min val="25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[MW médios]</a:t>
                </a:r>
              </a:p>
            </c:rich>
          </c:tx>
          <c:layout>
            <c:manualLayout>
              <c:xMode val="edge"/>
              <c:yMode val="edge"/>
              <c:x val="0"/>
              <c:y val="0.35812510357508914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/>
            </a:pPr>
            <a:endParaRPr lang="pt-BR"/>
          </a:p>
        </c:txPr>
        <c:crossAx val="179784320"/>
        <c:crosses val="autoZero"/>
        <c:crossBetween val="between"/>
        <c:majorUnit val="5000"/>
      </c:valAx>
      <c:spPr>
        <a:solidFill>
          <a:schemeClr val="bg1"/>
        </a:solidFill>
        <a:ln w="3175">
          <a:solidFill>
            <a:srgbClr val="000000"/>
          </a:solidFill>
          <a:prstDash val="solid"/>
        </a:ln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1.0343602158018571E-2"/>
          <c:y val="0.91491166340224506"/>
          <c:w val="0.98965639784198145"/>
          <c:h val="8.5088336597754943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chemeClr val="bg1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0.36089</cdr:x>
      <cdr:y>0.69496</cdr:y>
    </cdr:from>
    <cdr:to>
      <cdr:x>0.44486</cdr:x>
      <cdr:y>0.7271</cdr:y>
    </cdr:to>
    <cdr:sp macro="" textlink="">
      <cdr:nvSpPr>
        <cdr:cNvPr id="307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55877" y="3765814"/>
          <a:ext cx="850626" cy="17415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100" b="0" i="0" u="none" strike="noStrike" baseline="0" dirty="0">
              <a:solidFill>
                <a:srgbClr val="000000"/>
              </a:solidFill>
              <a:latin typeface="+mn-lt"/>
              <a:cs typeface="Arial"/>
            </a:rPr>
            <a:t>Racionamento</a:t>
          </a:r>
        </a:p>
      </cdr:txBody>
    </cdr:sp>
  </cdr:relSizeAnchor>
  <cdr:relSizeAnchor xmlns:cdr="http://schemas.openxmlformats.org/drawingml/2006/chartDrawing">
    <cdr:from>
      <cdr:x>0.45469</cdr:x>
      <cdr:y>0.61322</cdr:y>
    </cdr:from>
    <cdr:to>
      <cdr:x>0.47347</cdr:x>
      <cdr:y>0.64303</cdr:y>
    </cdr:to>
    <cdr:sp macro="" textlink="">
      <cdr:nvSpPr>
        <cdr:cNvPr id="3089" name="Line 1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4606083" y="3322902"/>
          <a:ext cx="190244" cy="16153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FF0000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0.47905</cdr:x>
      <cdr:y>0.64057</cdr:y>
    </cdr:from>
    <cdr:to>
      <cdr:x>0.58891</cdr:x>
      <cdr:y>0.67271</cdr:y>
    </cdr:to>
    <cdr:sp macro="" textlink="">
      <cdr:nvSpPr>
        <cdr:cNvPr id="3090" name="Text Box 1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52861" y="3471086"/>
          <a:ext cx="1112895" cy="17415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100" b="1" i="0" u="none" strike="noStrike" baseline="0" dirty="0">
              <a:solidFill>
                <a:srgbClr val="FF0000"/>
              </a:solidFill>
              <a:latin typeface="+mn-lt"/>
              <a:cs typeface="Arial"/>
            </a:rPr>
            <a:t>Crescimento</a:t>
          </a:r>
          <a:r>
            <a:rPr lang="pt-BR" sz="11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4,5%</a:t>
          </a:r>
        </a:p>
      </cdr:txBody>
    </cdr:sp>
  </cdr:relSizeAnchor>
  <cdr:relSizeAnchor xmlns:cdr="http://schemas.openxmlformats.org/drawingml/2006/chartDrawing">
    <cdr:from>
      <cdr:x>0.22614</cdr:x>
      <cdr:y>0.5761</cdr:y>
    </cdr:from>
    <cdr:to>
      <cdr:x>0.336</cdr:x>
      <cdr:y>0.60824</cdr:y>
    </cdr:to>
    <cdr:sp macro="" textlink="">
      <cdr:nvSpPr>
        <cdr:cNvPr id="3092" name="Text Box 2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90845" y="3121753"/>
          <a:ext cx="1112895" cy="174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100" b="1" i="0" u="none" strike="noStrike" baseline="0" dirty="0">
              <a:solidFill>
                <a:srgbClr val="FF0000"/>
              </a:solidFill>
              <a:latin typeface="+mn-lt"/>
              <a:cs typeface="Arial"/>
            </a:rPr>
            <a:t>Crescimento</a:t>
          </a:r>
          <a:r>
            <a:rPr lang="pt-BR" sz="11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4,7%</a:t>
          </a:r>
        </a:p>
      </cdr:txBody>
    </cdr:sp>
  </cdr:relSizeAnchor>
  <cdr:relSizeAnchor xmlns:cdr="http://schemas.openxmlformats.org/drawingml/2006/chartDrawing">
    <cdr:from>
      <cdr:x>0.74041</cdr:x>
      <cdr:y>0.43319</cdr:y>
    </cdr:from>
    <cdr:to>
      <cdr:x>0.74526</cdr:x>
      <cdr:y>0.47288</cdr:y>
    </cdr:to>
    <cdr:sp macro="" textlink="">
      <cdr:nvSpPr>
        <cdr:cNvPr id="24" name="Line 2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500445" y="2347341"/>
          <a:ext cx="49090" cy="21510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B050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0.64176</cdr:x>
      <cdr:y>0.45314</cdr:y>
    </cdr:from>
    <cdr:to>
      <cdr:x>0.65372</cdr:x>
      <cdr:y>0.49523</cdr:y>
    </cdr:to>
    <cdr:sp macro="" textlink="">
      <cdr:nvSpPr>
        <cdr:cNvPr id="19" name="Line 2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501122" y="2455464"/>
          <a:ext cx="121164" cy="22807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B050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0.33013</cdr:x>
      <cdr:y>0.61494</cdr:y>
    </cdr:from>
    <cdr:to>
      <cdr:x>0.348</cdr:x>
      <cdr:y>0.64472</cdr:y>
    </cdr:to>
    <cdr:sp macro="" textlink="">
      <cdr:nvSpPr>
        <cdr:cNvPr id="6" name="Line 1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344243" y="3332231"/>
          <a:ext cx="181025" cy="16137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FF0000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0.85347</cdr:x>
      <cdr:y>0.56137</cdr:y>
    </cdr:from>
    <cdr:to>
      <cdr:x>0.99171</cdr:x>
      <cdr:y>0.80058</cdr:y>
    </cdr:to>
    <cdr:sp macro="" textlink="">
      <cdr:nvSpPr>
        <cdr:cNvPr id="8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45722" y="3041942"/>
          <a:ext cx="1400388" cy="129622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none" lIns="18288" tIns="22860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1" i="0" u="none" strike="noStrike" baseline="0" dirty="0">
              <a:solidFill>
                <a:srgbClr val="000000"/>
              </a:solidFill>
              <a:latin typeface="+mn-lt"/>
              <a:cs typeface="Arial"/>
            </a:rPr>
            <a:t>Cresc. Verificado</a:t>
          </a:r>
        </a:p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000000"/>
              </a:solidFill>
              <a:latin typeface="+mn-lt"/>
              <a:cs typeface="Arial"/>
            </a:rPr>
            <a:t>2018:  1,5%</a:t>
          </a:r>
        </a:p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000000"/>
              </a:solidFill>
              <a:latin typeface="+mn-lt"/>
              <a:cs typeface="Arial"/>
            </a:rPr>
            <a:t>2019:  1,9%</a:t>
          </a:r>
        </a:p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FB3A05"/>
              </a:solidFill>
              <a:latin typeface="+mn-lt"/>
              <a:cs typeface="Arial"/>
            </a:rPr>
            <a:t>2020:  -1,5%</a:t>
          </a:r>
        </a:p>
        <a:p xmlns:a="http://schemas.openxmlformats.org/drawingml/2006/main">
          <a:pPr algn="l" rtl="0">
            <a:defRPr sz="1000"/>
          </a:pPr>
          <a:r>
            <a:rPr lang="pt-BR" sz="1200" b="1" i="0" u="none" strike="noStrike" baseline="0" dirty="0">
              <a:solidFill>
                <a:srgbClr val="000000"/>
              </a:solidFill>
              <a:latin typeface="+mn-lt"/>
              <a:cs typeface="Arial"/>
            </a:rPr>
            <a:t>Cresc. Previsto</a:t>
          </a:r>
        </a:p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000000"/>
              </a:solidFill>
              <a:latin typeface="+mn-lt"/>
              <a:cs typeface="Arial"/>
            </a:rPr>
            <a:t>2021:  3,2%</a:t>
          </a:r>
        </a:p>
        <a:p xmlns:a="http://schemas.openxmlformats.org/drawingml/2006/main"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r>
            <a:rPr lang="pt-BR" sz="1200" b="0" i="0" baseline="0" dirty="0">
              <a:effectLst/>
              <a:latin typeface="+mn-lt"/>
              <a:ea typeface="+mn-ea"/>
              <a:cs typeface="+mn-cs"/>
            </a:rPr>
            <a:t>2021/2025: 3,5%a.a</a:t>
          </a:r>
          <a:endParaRPr lang="pt-BR" sz="1200" dirty="0">
            <a:effectLst/>
          </a:endParaRPr>
        </a:p>
        <a:p xmlns:a="http://schemas.openxmlformats.org/drawingml/2006/main">
          <a:pPr algn="l" rtl="0">
            <a:defRPr sz="1000"/>
          </a:pPr>
          <a:endParaRPr lang="pt-BR" sz="1200" b="0" i="0" u="none" strike="noStrike" baseline="0" dirty="0">
            <a:solidFill>
              <a:srgbClr val="000000"/>
            </a:solidFill>
            <a:latin typeface="+mn-lt"/>
            <a:cs typeface="Arial"/>
          </a:endParaRPr>
        </a:p>
      </cdr:txBody>
    </cdr:sp>
  </cdr:relSizeAnchor>
  <cdr:relSizeAnchor xmlns:cdr="http://schemas.openxmlformats.org/drawingml/2006/chartDrawing">
    <cdr:from>
      <cdr:x>0.84614</cdr:x>
      <cdr:y>0.3262</cdr:y>
    </cdr:from>
    <cdr:to>
      <cdr:x>0.86504</cdr:x>
      <cdr:y>0.34438</cdr:y>
    </cdr:to>
    <cdr:sp macro="" textlink="">
      <cdr:nvSpPr>
        <cdr:cNvPr id="20" name="Line 2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571453" y="1984864"/>
          <a:ext cx="191548" cy="1106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2205D1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0.76544</cdr:x>
      <cdr:y>0.41596</cdr:y>
    </cdr:from>
    <cdr:to>
      <cdr:x>0.78435</cdr:x>
      <cdr:y>0.43414</cdr:y>
    </cdr:to>
    <cdr:sp macro="" textlink="">
      <cdr:nvSpPr>
        <cdr:cNvPr id="13" name="Line 2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754002" y="2254001"/>
          <a:ext cx="191561" cy="9851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2205D1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0.82267</cdr:x>
      <cdr:y>0.94888</cdr:y>
    </cdr:from>
    <cdr:to>
      <cdr:x>1</cdr:x>
      <cdr:y>1</cdr:y>
    </cdr:to>
    <cdr:sp macro="" textlink="">
      <cdr:nvSpPr>
        <cdr:cNvPr id="12" name="CaixaDeTexto 16"/>
        <cdr:cNvSpPr txBox="1"/>
      </cdr:nvSpPr>
      <cdr:spPr>
        <a:xfrm xmlns:a="http://schemas.openxmlformats.org/drawingml/2006/main">
          <a:off x="9232699" y="6741272"/>
          <a:ext cx="179638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 dirty="0" smtClean="0">
              <a:solidFill>
                <a:schemeClr val="bg1"/>
              </a:solidFill>
            </a:rPr>
            <a:t>Fonte: Elaboração própria</a:t>
          </a:r>
          <a:endParaRPr lang="pt-BR" sz="12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2" cy="501015"/>
          </a:xfrm>
          <a:prstGeom prst="rect">
            <a:avLst/>
          </a:prstGeom>
        </p:spPr>
        <p:txBody>
          <a:bodyPr vert="horz" lIns="97045" tIns="48522" rIns="97045" bIns="4852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01701" y="1"/>
            <a:ext cx="2984872" cy="501015"/>
          </a:xfrm>
          <a:prstGeom prst="rect">
            <a:avLst/>
          </a:prstGeom>
        </p:spPr>
        <p:txBody>
          <a:bodyPr vert="horz" lIns="97045" tIns="48522" rIns="97045" bIns="48522" rtlCol="0"/>
          <a:lstStyle>
            <a:lvl1pPr algn="r">
              <a:defRPr sz="1300"/>
            </a:lvl1pPr>
          </a:lstStyle>
          <a:p>
            <a:fld id="{A6BF138B-7D0E-4249-9035-EA853E3B9705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517548"/>
            <a:ext cx="2984872" cy="501015"/>
          </a:xfrm>
          <a:prstGeom prst="rect">
            <a:avLst/>
          </a:prstGeom>
        </p:spPr>
        <p:txBody>
          <a:bodyPr vert="horz" lIns="97045" tIns="48522" rIns="97045" bIns="4852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01701" y="9517548"/>
            <a:ext cx="2984872" cy="501015"/>
          </a:xfrm>
          <a:prstGeom prst="rect">
            <a:avLst/>
          </a:prstGeom>
        </p:spPr>
        <p:txBody>
          <a:bodyPr vert="horz" lIns="97045" tIns="48522" rIns="97045" bIns="48522" rtlCol="0" anchor="b"/>
          <a:lstStyle>
            <a:lvl1pPr algn="r">
              <a:defRPr sz="1300"/>
            </a:lvl1pPr>
          </a:lstStyle>
          <a:p>
            <a:fld id="{927A1C59-CB9B-4B36-A783-F705463C56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8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2" cy="502755"/>
          </a:xfrm>
          <a:prstGeom prst="rect">
            <a:avLst/>
          </a:prstGeom>
        </p:spPr>
        <p:txBody>
          <a:bodyPr vert="horz" lIns="97045" tIns="48522" rIns="97045" bIns="4852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701" y="1"/>
            <a:ext cx="2984872" cy="502755"/>
          </a:xfrm>
          <a:prstGeom prst="rect">
            <a:avLst/>
          </a:prstGeom>
        </p:spPr>
        <p:txBody>
          <a:bodyPr vert="horz" lIns="97045" tIns="48522" rIns="97045" bIns="48522" rtlCol="0"/>
          <a:lstStyle>
            <a:lvl1pPr algn="r">
              <a:defRPr sz="1300"/>
            </a:lvl1pPr>
          </a:lstStyle>
          <a:p>
            <a:fld id="{2181C634-297F-40BC-B071-E241FABAE7D9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0950"/>
            <a:ext cx="6015037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045" tIns="48522" rIns="97045" bIns="4852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817" y="4822271"/>
            <a:ext cx="5510530" cy="3945493"/>
          </a:xfrm>
          <a:prstGeom prst="rect">
            <a:avLst/>
          </a:prstGeom>
        </p:spPr>
        <p:txBody>
          <a:bodyPr vert="horz" lIns="97045" tIns="48522" rIns="97045" bIns="48522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2" cy="502754"/>
          </a:xfrm>
          <a:prstGeom prst="rect">
            <a:avLst/>
          </a:prstGeom>
        </p:spPr>
        <p:txBody>
          <a:bodyPr vert="horz" lIns="97045" tIns="48522" rIns="97045" bIns="4852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1701" y="9517547"/>
            <a:ext cx="2984872" cy="502754"/>
          </a:xfrm>
          <a:prstGeom prst="rect">
            <a:avLst/>
          </a:prstGeom>
        </p:spPr>
        <p:txBody>
          <a:bodyPr vert="horz" lIns="97045" tIns="48522" rIns="97045" bIns="48522" rtlCol="0" anchor="b"/>
          <a:lstStyle>
            <a:lvl1pPr algn="r">
              <a:defRPr sz="1300"/>
            </a:lvl1pPr>
          </a:lstStyle>
          <a:p>
            <a:fld id="{A5633466-DF2A-47C2-98D3-BB8AA3524F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50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33466-DF2A-47C2-98D3-BB8AA3524F91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353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33466-DF2A-47C2-98D3-BB8AA3524F9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45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33466-DF2A-47C2-98D3-BB8AA3524F9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459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pt-B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Todos conhecem a definição de energia.</a:t>
            </a:r>
          </a:p>
          <a:p>
            <a:pPr>
              <a:spcBef>
                <a:spcPct val="0"/>
              </a:spcBef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Mas, para nós, o seu significado vai além!</a:t>
            </a:r>
          </a:p>
          <a:p>
            <a:pPr>
              <a:spcBef>
                <a:spcPct val="0"/>
              </a:spcBef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0440">
              <a:defRPr/>
            </a:pPr>
            <a:fld id="{A5633466-DF2A-47C2-98D3-BB8AA3524F91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70440">
                <a:defRPr/>
              </a:pPr>
              <a:t>6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910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60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9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3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1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7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 userDrawn="1"/>
        </p:nvSpPr>
        <p:spPr>
          <a:xfrm>
            <a:off x="0" y="0"/>
            <a:ext cx="12200774" cy="6858000"/>
          </a:xfrm>
          <a:prstGeom prst="rect">
            <a:avLst/>
          </a:prstGeom>
          <a:solidFill>
            <a:srgbClr val="283756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7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1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3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0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1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6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18F9-32D5-4EF1-A39E-A4957E3DB3CD}" type="datetimeFigureOut">
              <a:rPr lang="pt-BR" smtClean="0"/>
              <a:t>10/11/2021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9315F-F475-46B7-AAE1-484B2BA85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17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677741" y="6060374"/>
            <a:ext cx="341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Curitiba, </a:t>
            </a:r>
            <a:r>
              <a:rPr lang="pt-BR" dirty="0" smtClean="0">
                <a:solidFill>
                  <a:schemeClr val="bg1"/>
                </a:solidFill>
              </a:rPr>
              <a:t>11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smtClean="0">
                <a:solidFill>
                  <a:schemeClr val="bg1"/>
                </a:solidFill>
              </a:rPr>
              <a:t>Novembro de 2021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9229" y="2644170"/>
            <a:ext cx="11484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ABERTURA DE MERCADO DE GÁS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23" y="511628"/>
            <a:ext cx="1874482" cy="40846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59229" y="3928692"/>
            <a:ext cx="10436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Oportunidades e Desafios</a:t>
            </a:r>
          </a:p>
          <a:p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a Cogeração a Gás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10" y="1049442"/>
            <a:ext cx="5850000" cy="481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469569" y="220935"/>
            <a:ext cx="1150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r>
              <a:rPr lang="pt-BR" sz="3200" b="1" dirty="0" smtClean="0">
                <a:solidFill>
                  <a:schemeClr val="bg1"/>
                </a:solidFill>
                <a:cs typeface="Arial" pitchFamily="34" charset="0"/>
              </a:rPr>
              <a:t>. MALHA EXISTENTE REDE ELÉTRICA X GÁS BRASIL</a:t>
            </a:r>
            <a:endParaRPr lang="pt-B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47" y="232939"/>
            <a:ext cx="1874482" cy="40846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33090" y="1049442"/>
            <a:ext cx="5850000" cy="4818885"/>
            <a:chOff x="0" y="1049442"/>
            <a:chExt cx="5850000" cy="48188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9442"/>
              <a:ext cx="5850000" cy="4818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619210"/>
              <a:ext cx="1440000" cy="2241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upo 11"/>
          <p:cNvGrpSpPr/>
          <p:nvPr/>
        </p:nvGrpSpPr>
        <p:grpSpPr>
          <a:xfrm>
            <a:off x="6145844" y="1037459"/>
            <a:ext cx="5850000" cy="4830868"/>
            <a:chOff x="6137651" y="939800"/>
            <a:chExt cx="6120000" cy="5080754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651" y="939800"/>
              <a:ext cx="6120000" cy="5080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032" y="3937556"/>
              <a:ext cx="1912675" cy="2041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22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469569" y="220935"/>
            <a:ext cx="1150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pt-BR" sz="3200" b="1" dirty="0" smtClean="0">
                <a:solidFill>
                  <a:schemeClr val="bg1"/>
                </a:solidFill>
                <a:cs typeface="Arial" pitchFamily="34" charset="0"/>
              </a:rPr>
              <a:t>. CONSUMO DE GÁS BRASIL X ARGENTINA</a:t>
            </a:r>
            <a:endParaRPr lang="pt-B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47" y="232939"/>
            <a:ext cx="1874482" cy="40846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36032" y="5620333"/>
            <a:ext cx="642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BRASIL ESTÁ NA 29ª POSIÇÃO NO RANKING DOS MAIORES CONSUMIDORES DE GÁS NATURAL.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9569" y="6460956"/>
            <a:ext cx="23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* Fonte de dados: ANP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483888"/>
              </p:ext>
            </p:extLst>
          </p:nvPr>
        </p:nvGraphicFramePr>
        <p:xfrm>
          <a:off x="149328" y="1090893"/>
          <a:ext cx="6515101" cy="3905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29" y="4146535"/>
            <a:ext cx="4320000" cy="261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381888"/>
              </p:ext>
            </p:extLst>
          </p:nvPr>
        </p:nvGraphicFramePr>
        <p:xfrm>
          <a:off x="8828883" y="655287"/>
          <a:ext cx="2519528" cy="3297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153"/>
                <a:gridCol w="1294650"/>
                <a:gridCol w="728725"/>
              </a:tblGrid>
              <a:tr h="31105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PARTICIPAÇÃO DOS PAÍSES SELECIONADOS NO CONSUMO DE GÁS NATURAL (%) - 2020</a:t>
                      </a:r>
                      <a:endParaRPr lang="pt-BR" sz="1000" b="1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EUA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21,8%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RÚSSIA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10,8%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8,6%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IRÃ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6,1%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CANADÁ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2,9%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ARÁBIA SAUDITA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2,9%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JAPÃO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2,7%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ALEMANHA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2,3%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MÉXICO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2,3%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9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REINO UNIDO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1,9%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Em. Árabes Unidos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1,8%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Itália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1,8%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Índia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1,6%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Egito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1,5%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Coreia do Sul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1,5%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solidFill>
                            <a:schemeClr val="tx1"/>
                          </a:solidFill>
                          <a:effectLst/>
                        </a:rPr>
                        <a:t>Espanha</a:t>
                      </a:r>
                      <a:endParaRPr lang="pt-BR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0,8%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bg1"/>
                    </a:solidFill>
                  </a:tcPr>
                </a:tc>
              </a:tr>
              <a:tr h="1493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endParaRPr lang="pt-B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BRASIL</a:t>
                      </a:r>
                      <a:endParaRPr lang="pt-B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0,8%</a:t>
                      </a:r>
                      <a:endParaRPr lang="pt-B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1" marR="6221" marT="622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0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aixaDeTexto 58"/>
          <p:cNvSpPr txBox="1"/>
          <p:nvPr/>
        </p:nvSpPr>
        <p:spPr>
          <a:xfrm>
            <a:off x="469569" y="220935"/>
            <a:ext cx="1150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pt-BR" sz="3200" b="1" dirty="0" smtClean="0">
                <a:solidFill>
                  <a:schemeClr val="bg1"/>
                </a:solidFill>
                <a:cs typeface="Arial" pitchFamily="34" charset="0"/>
              </a:rPr>
              <a:t>. CARGA HISTÓRICA E PROJETADA</a:t>
            </a:r>
            <a:endParaRPr lang="pt-B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47" y="232939"/>
            <a:ext cx="1874482" cy="408469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383714"/>
              </p:ext>
            </p:extLst>
          </p:nvPr>
        </p:nvGraphicFramePr>
        <p:xfrm>
          <a:off x="769016" y="1105066"/>
          <a:ext cx="10130118" cy="541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69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aixaDeTexto 58"/>
          <p:cNvSpPr txBox="1"/>
          <p:nvPr/>
        </p:nvSpPr>
        <p:spPr>
          <a:xfrm>
            <a:off x="469569" y="220935"/>
            <a:ext cx="1150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cs typeface="Arial" pitchFamily="34" charset="0"/>
              </a:rPr>
              <a:t>4</a:t>
            </a:r>
            <a:r>
              <a:rPr lang="pt-BR" sz="3200" b="1" dirty="0" smtClean="0">
                <a:solidFill>
                  <a:schemeClr val="bg1"/>
                </a:solidFill>
                <a:cs typeface="Arial" pitchFamily="34" charset="0"/>
              </a:rPr>
              <a:t>. MERCADO INTERNO BRASILEIRO</a:t>
            </a:r>
            <a:endParaRPr lang="pt-B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47" y="232939"/>
            <a:ext cx="1874482" cy="408469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08961"/>
              </p:ext>
            </p:extLst>
          </p:nvPr>
        </p:nvGraphicFramePr>
        <p:xfrm>
          <a:off x="252662" y="1972235"/>
          <a:ext cx="11723436" cy="3092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5491"/>
                <a:gridCol w="859476"/>
                <a:gridCol w="830826"/>
                <a:gridCol w="1222365"/>
                <a:gridCol w="1442008"/>
                <a:gridCol w="1298762"/>
                <a:gridCol w="1270113"/>
                <a:gridCol w="1442009"/>
                <a:gridCol w="1021821"/>
                <a:gridCol w="1260565"/>
              </a:tblGrid>
              <a:tr h="97427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UF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Clientes Totais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effectLst/>
                        </a:rPr>
                        <a:t>Cliente Industrial</a:t>
                      </a:r>
                      <a:endParaRPr lang="pt-BR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Volume Ind. Total [1.000m³/dia]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 smtClean="0">
                          <a:effectLst/>
                        </a:rPr>
                        <a:t>Volume Médio </a:t>
                      </a:r>
                      <a:r>
                        <a:rPr lang="pt-BR" sz="1200" b="1" u="none" strike="noStrike" dirty="0">
                          <a:effectLst/>
                        </a:rPr>
                        <a:t>por Cliente Industrial </a:t>
                      </a:r>
                      <a:endParaRPr lang="pt-BR" sz="12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200" b="1" u="none" strike="noStrike" dirty="0" smtClean="0">
                          <a:effectLst/>
                        </a:rPr>
                        <a:t>(</a:t>
                      </a:r>
                      <a:r>
                        <a:rPr lang="pt-BR" sz="1200" b="1" u="none" strike="noStrike" dirty="0">
                          <a:effectLst/>
                        </a:rPr>
                        <a:t>m³/dia)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 smtClean="0">
                          <a:effectLst/>
                        </a:rPr>
                        <a:t>Extensão </a:t>
                      </a:r>
                      <a:r>
                        <a:rPr lang="pt-BR" sz="1200" b="1" u="none" strike="noStrike" dirty="0">
                          <a:effectLst/>
                        </a:rPr>
                        <a:t>de Rede Distribuição </a:t>
                      </a:r>
                      <a:endParaRPr lang="pt-BR" sz="12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200" b="1" u="none" strike="noStrike" dirty="0" smtClean="0">
                          <a:effectLst/>
                        </a:rPr>
                        <a:t>[</a:t>
                      </a:r>
                      <a:r>
                        <a:rPr lang="pt-BR" sz="1200" b="1" u="none" strike="noStrike" dirty="0">
                          <a:effectLst/>
                        </a:rPr>
                        <a:t>km]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 smtClean="0">
                          <a:effectLst/>
                        </a:rPr>
                        <a:t>Consumo</a:t>
                      </a:r>
                      <a:r>
                        <a:rPr lang="pt-BR" sz="1200" b="1" u="none" strike="noStrike" baseline="0" dirty="0" smtClean="0">
                          <a:effectLst/>
                        </a:rPr>
                        <a:t> Mínimo por Cliente </a:t>
                      </a:r>
                      <a:r>
                        <a:rPr lang="pt-BR" sz="1200" b="1" u="none" strike="noStrike" dirty="0" smtClean="0">
                          <a:effectLst/>
                        </a:rPr>
                        <a:t>Potencialmente Livre </a:t>
                      </a:r>
                      <a:r>
                        <a:rPr lang="pt-BR" sz="1200" b="1" u="none" strike="noStrike" dirty="0">
                          <a:effectLst/>
                        </a:rPr>
                        <a:t>[m³/dia]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Tarifa Distribuidora [R$/m³] </a:t>
                      </a:r>
                      <a:endParaRPr lang="pt-BR" sz="12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200" b="1" u="none" strike="noStrike" dirty="0" err="1" smtClean="0">
                          <a:effectLst/>
                        </a:rPr>
                        <a:t>Ex-tributos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ICMS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Natureza do Gás Natural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</a:tr>
              <a:tr h="4237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São Paulo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2.201.944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1.750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16.935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9.677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22.263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10.000</a:t>
                      </a:r>
                      <a:endParaRPr lang="pt-B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2,06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15,60%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 Nacional/Bolívia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</a:tr>
              <a:tr h="4237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Rio de Janeiro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1.054.122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346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19.339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55.893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6.273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25.000</a:t>
                      </a:r>
                      <a:endParaRPr lang="pt-B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2,16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18,00%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 Nacional/GNL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</a:tr>
              <a:tr h="4237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Paraná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49.204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172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2.175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12.646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840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100.000</a:t>
                      </a:r>
                      <a:endParaRPr lang="pt-B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2,73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18,00%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 Bolívia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</a:tr>
              <a:tr h="4237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Minas Gerais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57.484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101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3.446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34.123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1.329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5.000</a:t>
                      </a:r>
                      <a:endParaRPr lang="pt-B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2,23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12,00%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 Nacional/Bolívia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</a:tr>
              <a:tr h="4237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Espirito Santo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64.860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53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2.315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43.677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467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10.000</a:t>
                      </a:r>
                      <a:endParaRPr lang="pt-BR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2,13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12,00%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 Nacional/GNL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1" marR="6821" marT="6821" marB="0" anchor="ctr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6954253" y="1961147"/>
            <a:ext cx="1299410" cy="31522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0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" y="689"/>
            <a:ext cx="12191142" cy="68575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550" cy="6856621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-33514" r="40148" b="58107"/>
          <a:stretch/>
        </p:blipFill>
        <p:spPr>
          <a:xfrm>
            <a:off x="1229594" y="-2297239"/>
            <a:ext cx="6067339" cy="517034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7" r="24108" b="7689"/>
          <a:stretch/>
        </p:blipFill>
        <p:spPr>
          <a:xfrm>
            <a:off x="3033670" y="689"/>
            <a:ext cx="6218518" cy="632938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4" t="10032" r="43922" b="10032"/>
          <a:stretch/>
        </p:blipFill>
        <p:spPr>
          <a:xfrm>
            <a:off x="3608150" y="688556"/>
            <a:ext cx="3230834" cy="5480888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68975" y="5517232"/>
            <a:ext cx="4122737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36000" rIns="72000" bIns="36000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38F5E"/>
              </a:buClr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38F5E"/>
              </a:buClr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38F5E"/>
              </a:buClr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38F5E"/>
              </a:buClr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200"/>
              </a:lnSpc>
              <a:spcBef>
                <a:spcPts val="600"/>
              </a:spcBef>
              <a:buClrTx/>
              <a:buSzPct val="75000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Al. Dr. Carlos de Carvalho, 603 – 8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andar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>
              <a:lnSpc>
                <a:spcPts val="1200"/>
              </a:lnSpc>
              <a:spcBef>
                <a:spcPts val="600"/>
              </a:spcBef>
              <a:buClrTx/>
              <a:buSzPct val="75000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Curitiba – PR –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Cep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: 80.430-180</a:t>
            </a:r>
          </a:p>
          <a:p>
            <a:pPr>
              <a:lnSpc>
                <a:spcPts val="1200"/>
              </a:lnSpc>
              <a:spcBef>
                <a:spcPts val="600"/>
              </a:spcBef>
              <a:buClrTx/>
              <a:buSzPct val="75000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Tel: (41) 3021-1100  </a:t>
            </a:r>
          </a:p>
          <a:p>
            <a:pPr>
              <a:lnSpc>
                <a:spcPts val="1200"/>
              </a:lnSpc>
              <a:spcBef>
                <a:spcPts val="600"/>
              </a:spcBef>
              <a:buClrTx/>
              <a:buSzPct val="75000"/>
            </a:pPr>
            <a:r>
              <a:rPr lang="en-US" sz="1600" u="sng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www.tradener.com.br</a:t>
            </a:r>
          </a:p>
          <a:p>
            <a:pPr>
              <a:lnSpc>
                <a:spcPts val="1200"/>
              </a:lnSpc>
              <a:spcBef>
                <a:spcPts val="600"/>
              </a:spcBef>
              <a:buClrTx/>
              <a:buSzPct val="75000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tradener@tradener.com.br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4" t="59958" r="42711" b="25135"/>
          <a:stretch/>
        </p:blipFill>
        <p:spPr>
          <a:xfrm>
            <a:off x="-506994" y="677694"/>
            <a:ext cx="13154720" cy="3464648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611127" y="926840"/>
            <a:ext cx="109184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MERCADO LIVRE, PRIVADO E EQUILIBRADO PERMITIRÁ SOLUÇÕES SEGURAS PARA O SETOR ELÉTRICO BRASILEIRO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47" y="232939"/>
            <a:ext cx="1874482" cy="4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15970</TotalTime>
  <Words>431</Words>
  <Application>Microsoft Office PowerPoint</Application>
  <PresentationFormat>Personalizar</PresentationFormat>
  <Paragraphs>191</Paragraphs>
  <Slides>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Josimar de Barros Pereira</dc:creator>
  <cp:lastModifiedBy>Ariane Teixeira Klingelfus</cp:lastModifiedBy>
  <cp:revision>1737</cp:revision>
  <cp:lastPrinted>2021-10-13T13:42:27Z</cp:lastPrinted>
  <dcterms:created xsi:type="dcterms:W3CDTF">2017-03-22T12:44:30Z</dcterms:created>
  <dcterms:modified xsi:type="dcterms:W3CDTF">2021-11-10T13:18:35Z</dcterms:modified>
</cp:coreProperties>
</file>