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3" r:id="rId2"/>
    <p:sldId id="300" r:id="rId3"/>
    <p:sldId id="1143" r:id="rId4"/>
    <p:sldId id="1144" r:id="rId5"/>
    <p:sldId id="868" r:id="rId6"/>
    <p:sldId id="871" r:id="rId7"/>
    <p:sldId id="872" r:id="rId8"/>
    <p:sldId id="873" r:id="rId9"/>
    <p:sldId id="874" r:id="rId10"/>
    <p:sldId id="875" r:id="rId11"/>
    <p:sldId id="1141" r:id="rId12"/>
    <p:sldId id="876" r:id="rId13"/>
    <p:sldId id="262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ontserrat Black" panose="00000A00000000000000" pitchFamily="2" charset="0"/>
      <p:bold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9"/>
    <a:srgbClr val="4472C4"/>
    <a:srgbClr val="0080C9"/>
    <a:srgbClr val="2A3990"/>
    <a:srgbClr val="E9EBF5"/>
    <a:srgbClr val="594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397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BA57CEB-E21C-430B-B237-C4008A22FF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1B900F-F0EA-4E51-84A0-146FCD3C2D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3EFB-C903-488B-8384-95FC00E5267C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6D3ACA-AAAB-4F64-89A6-3780A63CEC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2AA4E8-4D9A-4119-AFF7-BE73AC9A08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7CCCE-DEB3-415A-95A2-18B72EA9E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58718-16F4-4613-97E5-A9D53A7D0C7B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7A00-90D6-42EE-835E-F1F55140FC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7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4577-5806-492E-863E-82F70C198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4577-5806-492E-863E-82F70C198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4577-5806-492E-863E-82F70C198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E3B47-E1DB-4774-BB87-B1014340E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D1CF1-860A-4802-B1EA-992761490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3D410F-1CB3-4676-A952-8BE6ABC7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296B-E175-43ED-BE50-8F88AD8AA4FE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8A3EB8-FC8A-4503-892A-EA968A10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BCE8BF-773F-4CD4-9A7C-C1AAB851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811F-C3CB-4BAA-9CFB-31B08ADDE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968114299,&quot;Placement&quot;:&quot;Header&quot;,&quot;Top&quot;:0.0,&quot;Left&quot;:905.648,&quot;SlideWidth&quot;:960,&quot;SlideHeight&quot;:540}">
            <a:extLst>
              <a:ext uri="{FF2B5EF4-FFF2-40B4-BE49-F238E27FC236}">
                <a16:creationId xmlns:a16="http://schemas.microsoft.com/office/drawing/2014/main" id="{093158B4-3914-48C2-91DB-31650A05D8A4}"/>
              </a:ext>
            </a:extLst>
          </p:cNvPr>
          <p:cNvSpPr txBox="1"/>
          <p:nvPr userDrawn="1"/>
        </p:nvSpPr>
        <p:spPr>
          <a:xfrm>
            <a:off x="11501730" y="0"/>
            <a:ext cx="690271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400">
                <a:solidFill>
                  <a:srgbClr val="0078D7"/>
                </a:solidFill>
                <a:latin typeface="Calibri" panose="020F0502020204030204" pitchFamily="34" charset="0"/>
              </a:rPr>
              <a:t>NP-1</a:t>
            </a:r>
          </a:p>
        </p:txBody>
      </p:sp>
    </p:spTree>
    <p:extLst>
      <p:ext uri="{BB962C8B-B14F-4D97-AF65-F5344CB8AC3E}">
        <p14:creationId xmlns:p14="http://schemas.microsoft.com/office/powerpoint/2010/main" val="8029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hijjar@tbg.com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2065F674-B9A3-437C-9BFF-354F3A061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8" b="32567"/>
          <a:stretch/>
        </p:blipFill>
        <p:spPr>
          <a:xfrm rot="5400000">
            <a:off x="554415" y="-704062"/>
            <a:ext cx="6858001" cy="8266123"/>
          </a:xfrm>
          <a:prstGeom prst="rect">
            <a:avLst/>
          </a:prstGeom>
          <a:gradFill flip="none" rotWithShape="1">
            <a:gsLst>
              <a:gs pos="0">
                <a:srgbClr val="F15A29"/>
              </a:gs>
              <a:gs pos="100000">
                <a:srgbClr val="2A3990">
                  <a:lumMod val="100000"/>
                </a:srgbClr>
              </a:gs>
            </a:gsLst>
            <a:lin ang="3600000" scaled="0"/>
            <a:tileRect/>
          </a:gradFill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8AC93F12-2110-4DB6-B8CA-136C661169F2}"/>
              </a:ext>
            </a:extLst>
          </p:cNvPr>
          <p:cNvSpPr txBox="1"/>
          <p:nvPr/>
        </p:nvSpPr>
        <p:spPr>
          <a:xfrm>
            <a:off x="160769" y="1400889"/>
            <a:ext cx="7354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Infraestrutura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e </a:t>
            </a: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Oferta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Capacidade</a:t>
            </a:r>
            <a:endParaRPr lang="en-US" sz="36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pPr>
              <a:defRPr/>
            </a:pPr>
            <a:endParaRPr lang="en-US" sz="36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Alternativas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Suprimento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Gás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Natural  e </a:t>
            </a: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Oportunidades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para </a:t>
            </a: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os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ontserrat Black" panose="00000A00000000000000" pitchFamily="2" charset="0"/>
              </a:rPr>
              <a:t>Agentes</a:t>
            </a:r>
            <a:r>
              <a:rPr lang="en-US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  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D1260A9D-C17E-4887-8773-7B382E04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517" y="1597229"/>
            <a:ext cx="2861203" cy="1408593"/>
          </a:xfrm>
          <a:prstGeom prst="rect">
            <a:avLst/>
          </a:prstGeom>
          <a:gradFill flip="none" rotWithShape="1">
            <a:gsLst>
              <a:gs pos="0">
                <a:srgbClr val="F15A29"/>
              </a:gs>
              <a:gs pos="100000">
                <a:srgbClr val="2A3990">
                  <a:lumMod val="100000"/>
                </a:srgbClr>
              </a:gs>
            </a:gsLst>
            <a:lin ang="3600000" scaled="0"/>
            <a:tileRect/>
          </a:gradFill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5119767-F74A-4BB1-B563-6344EEB59396}"/>
              </a:ext>
            </a:extLst>
          </p:cNvPr>
          <p:cNvSpPr/>
          <p:nvPr/>
        </p:nvSpPr>
        <p:spPr>
          <a:xfrm>
            <a:off x="8381566" y="3086201"/>
            <a:ext cx="3649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2A3990"/>
                </a:solidFill>
                <a:latin typeface="Montserrat Black" panose="00000A00000000000000" pitchFamily="2" charset="0"/>
              </a:rPr>
              <a:t>Pioneirismo em Soluções Logísticas de Gás Natural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F6DBF6-1F2C-4150-8E63-5A6E2DB24EE0}"/>
              </a:ext>
            </a:extLst>
          </p:cNvPr>
          <p:cNvSpPr txBox="1"/>
          <p:nvPr/>
        </p:nvSpPr>
        <p:spPr>
          <a:xfrm>
            <a:off x="5465920" y="5314950"/>
            <a:ext cx="1864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Jorge Hijjar</a:t>
            </a:r>
          </a:p>
          <a:p>
            <a:pPr algn="r"/>
            <a:r>
              <a:rPr lang="pt-BR" b="1" dirty="0">
                <a:solidFill>
                  <a:schemeClr val="bg1"/>
                </a:solidFill>
              </a:rPr>
              <a:t>Diretor Comercial</a:t>
            </a:r>
          </a:p>
          <a:p>
            <a:pPr algn="r"/>
            <a:r>
              <a:rPr lang="pt-BR" b="1" dirty="0">
                <a:solidFill>
                  <a:schemeClr val="bg1"/>
                </a:solidFill>
              </a:rPr>
              <a:t>11/11/2021</a:t>
            </a:r>
          </a:p>
        </p:txBody>
      </p:sp>
    </p:spTree>
    <p:extLst>
      <p:ext uri="{BB962C8B-B14F-4D97-AF65-F5344CB8AC3E}">
        <p14:creationId xmlns:p14="http://schemas.microsoft.com/office/powerpoint/2010/main" val="59834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E5AE16-B8BB-435E-99AE-10F27F9A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794243"/>
            <a:ext cx="5504155" cy="580041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24AE08-9C07-4397-9885-25E81CAFC2C8}"/>
              </a:ext>
            </a:extLst>
          </p:cNvPr>
          <p:cNvSpPr txBox="1"/>
          <p:nvPr/>
        </p:nvSpPr>
        <p:spPr>
          <a:xfrm>
            <a:off x="2622271" y="5270694"/>
            <a:ext cx="9909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defTabSz="1219140">
              <a:defRPr b="1" i="1">
                <a:solidFill>
                  <a:schemeClr val="accent2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sz="1600" dirty="0">
                <a:solidFill>
                  <a:srgbClr val="0070C0"/>
                </a:solidFill>
              </a:rPr>
              <a:t>TSB</a:t>
            </a:r>
          </a:p>
          <a:p>
            <a:r>
              <a:rPr lang="en-US" sz="1600" dirty="0">
                <a:solidFill>
                  <a:srgbClr val="0070C0"/>
                </a:solidFill>
              </a:rPr>
              <a:t>IP</a:t>
            </a:r>
          </a:p>
        </p:txBody>
      </p:sp>
      <p:sp>
        <p:nvSpPr>
          <p:cNvPr id="22" name="Elipse 21">
            <a:hlinkClick r:id="" action="ppaction://noaction"/>
            <a:extLst>
              <a:ext uri="{FF2B5EF4-FFF2-40B4-BE49-F238E27FC236}">
                <a16:creationId xmlns:a16="http://schemas.microsoft.com/office/drawing/2014/main" id="{CBAD3E89-7BE0-41C7-80AD-A709D11169EE}"/>
              </a:ext>
            </a:extLst>
          </p:cNvPr>
          <p:cNvSpPr/>
          <p:nvPr/>
        </p:nvSpPr>
        <p:spPr>
          <a:xfrm>
            <a:off x="682629" y="1933056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1</a:t>
            </a:r>
          </a:p>
        </p:txBody>
      </p:sp>
      <p:sp>
        <p:nvSpPr>
          <p:cNvPr id="23" name="Elipse 22">
            <a:hlinkClick r:id="" action="ppaction://noaction"/>
            <a:extLst>
              <a:ext uri="{FF2B5EF4-FFF2-40B4-BE49-F238E27FC236}">
                <a16:creationId xmlns:a16="http://schemas.microsoft.com/office/drawing/2014/main" id="{FB7FAD0F-4CF8-471B-80FA-685DD4692794}"/>
              </a:ext>
            </a:extLst>
          </p:cNvPr>
          <p:cNvSpPr/>
          <p:nvPr/>
        </p:nvSpPr>
        <p:spPr>
          <a:xfrm>
            <a:off x="4066501" y="3028673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24" name="Elipse 23">
            <a:hlinkClick r:id="" action="ppaction://noaction"/>
            <a:extLst>
              <a:ext uri="{FF2B5EF4-FFF2-40B4-BE49-F238E27FC236}">
                <a16:creationId xmlns:a16="http://schemas.microsoft.com/office/drawing/2014/main" id="{D6F7CA27-7C2E-4CAA-A946-9B04084EEEAB}"/>
              </a:ext>
            </a:extLst>
          </p:cNvPr>
          <p:cNvSpPr/>
          <p:nvPr/>
        </p:nvSpPr>
        <p:spPr>
          <a:xfrm>
            <a:off x="3382429" y="4117667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3</a:t>
            </a:r>
          </a:p>
        </p:txBody>
      </p:sp>
      <p:sp>
        <p:nvSpPr>
          <p:cNvPr id="26" name="Elipse 25">
            <a:hlinkClick r:id="" action="ppaction://noaction"/>
            <a:extLst>
              <a:ext uri="{FF2B5EF4-FFF2-40B4-BE49-F238E27FC236}">
                <a16:creationId xmlns:a16="http://schemas.microsoft.com/office/drawing/2014/main" id="{8E5B845D-C354-4902-8957-16A5A01AFA82}"/>
              </a:ext>
            </a:extLst>
          </p:cNvPr>
          <p:cNvSpPr/>
          <p:nvPr/>
        </p:nvSpPr>
        <p:spPr>
          <a:xfrm>
            <a:off x="2622271" y="5126694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3741E0E-63C1-45AE-9646-9254C64FD91E}"/>
              </a:ext>
            </a:extLst>
          </p:cNvPr>
          <p:cNvGrpSpPr/>
          <p:nvPr/>
        </p:nvGrpSpPr>
        <p:grpSpPr>
          <a:xfrm>
            <a:off x="4626913" y="973878"/>
            <a:ext cx="3893182" cy="5652000"/>
            <a:chOff x="1482059" y="743341"/>
            <a:chExt cx="3893182" cy="5652000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88709D7A-0AD1-4997-9569-C9A3F14DC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59" y="743341"/>
              <a:ext cx="3860012" cy="5652000"/>
            </a:xfrm>
            <a:custGeom>
              <a:avLst/>
              <a:gdLst>
                <a:gd name="connsiteX0" fmla="*/ 1622686 w 1622686"/>
                <a:gd name="connsiteY0" fmla="*/ 0 h 2372194"/>
                <a:gd name="connsiteX1" fmla="*/ 1499017 w 1622686"/>
                <a:gd name="connsiteY1" fmla="*/ 191125 h 2372194"/>
                <a:gd name="connsiteX2" fmla="*/ 1098030 w 1622686"/>
                <a:gd name="connsiteY2" fmla="*/ 468443 h 2372194"/>
                <a:gd name="connsiteX3" fmla="*/ 764499 w 1622686"/>
                <a:gd name="connsiteY3" fmla="*/ 798226 h 2372194"/>
                <a:gd name="connsiteX4" fmla="*/ 708286 w 1622686"/>
                <a:gd name="connsiteY4" fmla="*/ 959371 h 2372194"/>
                <a:gd name="connsiteX5" fmla="*/ 734518 w 1622686"/>
                <a:gd name="connsiteY5" fmla="*/ 1157990 h 2372194"/>
                <a:gd name="connsiteX6" fmla="*/ 775741 w 1622686"/>
                <a:gd name="connsiteY6" fmla="*/ 1319135 h 2372194"/>
                <a:gd name="connsiteX7" fmla="*/ 749509 w 1622686"/>
                <a:gd name="connsiteY7" fmla="*/ 1536492 h 2372194"/>
                <a:gd name="connsiteX8" fmla="*/ 644577 w 1622686"/>
                <a:gd name="connsiteY8" fmla="*/ 1720121 h 2372194"/>
                <a:gd name="connsiteX9" fmla="*/ 520909 w 1622686"/>
                <a:gd name="connsiteY9" fmla="*/ 1881266 h 2372194"/>
                <a:gd name="connsiteX10" fmla="*/ 273571 w 1622686"/>
                <a:gd name="connsiteY10" fmla="*/ 2139846 h 2372194"/>
                <a:gd name="connsiteX11" fmla="*/ 89941 w 1622686"/>
                <a:gd name="connsiteY11" fmla="*/ 2304738 h 2372194"/>
                <a:gd name="connsiteX12" fmla="*/ 0 w 1622686"/>
                <a:gd name="connsiteY12" fmla="*/ 2372194 h 237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2686" h="2372194">
                  <a:moveTo>
                    <a:pt x="1622686" y="0"/>
                  </a:moveTo>
                  <a:cubicBezTo>
                    <a:pt x="1604573" y="56525"/>
                    <a:pt x="1586460" y="113051"/>
                    <a:pt x="1499017" y="191125"/>
                  </a:cubicBezTo>
                  <a:cubicBezTo>
                    <a:pt x="1411574" y="269199"/>
                    <a:pt x="1220450" y="367260"/>
                    <a:pt x="1098030" y="468443"/>
                  </a:cubicBezTo>
                  <a:cubicBezTo>
                    <a:pt x="975610" y="569626"/>
                    <a:pt x="829456" y="716405"/>
                    <a:pt x="764499" y="798226"/>
                  </a:cubicBezTo>
                  <a:cubicBezTo>
                    <a:pt x="699542" y="880047"/>
                    <a:pt x="713283" y="899410"/>
                    <a:pt x="708286" y="959371"/>
                  </a:cubicBezTo>
                  <a:cubicBezTo>
                    <a:pt x="703289" y="1019332"/>
                    <a:pt x="723276" y="1098029"/>
                    <a:pt x="734518" y="1157990"/>
                  </a:cubicBezTo>
                  <a:cubicBezTo>
                    <a:pt x="745760" y="1217951"/>
                    <a:pt x="773243" y="1256051"/>
                    <a:pt x="775741" y="1319135"/>
                  </a:cubicBezTo>
                  <a:cubicBezTo>
                    <a:pt x="778239" y="1382219"/>
                    <a:pt x="771370" y="1469661"/>
                    <a:pt x="749509" y="1536492"/>
                  </a:cubicBezTo>
                  <a:cubicBezTo>
                    <a:pt x="727648" y="1603323"/>
                    <a:pt x="682677" y="1662659"/>
                    <a:pt x="644577" y="1720121"/>
                  </a:cubicBezTo>
                  <a:cubicBezTo>
                    <a:pt x="606477" y="1777583"/>
                    <a:pt x="582743" y="1811312"/>
                    <a:pt x="520909" y="1881266"/>
                  </a:cubicBezTo>
                  <a:cubicBezTo>
                    <a:pt x="459075" y="1951220"/>
                    <a:pt x="345399" y="2069267"/>
                    <a:pt x="273571" y="2139846"/>
                  </a:cubicBezTo>
                  <a:cubicBezTo>
                    <a:pt x="201743" y="2210425"/>
                    <a:pt x="135536" y="2266013"/>
                    <a:pt x="89941" y="2304738"/>
                  </a:cubicBezTo>
                  <a:cubicBezTo>
                    <a:pt x="44346" y="2343463"/>
                    <a:pt x="22173" y="2357828"/>
                    <a:pt x="0" y="2372194"/>
                  </a:cubicBezTo>
                </a:path>
              </a:pathLst>
            </a:custGeom>
            <a:noFill/>
            <a:ln w="571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luxograma: Operação Manual 33">
              <a:extLst>
                <a:ext uri="{FF2B5EF4-FFF2-40B4-BE49-F238E27FC236}">
                  <a16:creationId xmlns:a16="http://schemas.microsoft.com/office/drawing/2014/main" id="{084609B1-1E86-441B-88E0-389D08923085}"/>
                </a:ext>
              </a:extLst>
            </p:cNvPr>
            <p:cNvSpPr/>
            <p:nvPr/>
          </p:nvSpPr>
          <p:spPr>
            <a:xfrm rot="16200000">
              <a:off x="4094331" y="1653121"/>
              <a:ext cx="324000" cy="252000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Fluxograma: Operação Manual 34">
              <a:extLst>
                <a:ext uri="{FF2B5EF4-FFF2-40B4-BE49-F238E27FC236}">
                  <a16:creationId xmlns:a16="http://schemas.microsoft.com/office/drawing/2014/main" id="{4FC64292-6F7E-4AA1-B286-1E58792DB956}"/>
                </a:ext>
              </a:extLst>
            </p:cNvPr>
            <p:cNvSpPr/>
            <p:nvPr/>
          </p:nvSpPr>
          <p:spPr>
            <a:xfrm rot="16200000">
              <a:off x="4581607" y="1286174"/>
              <a:ext cx="324000" cy="252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" name="Fluxograma: Operação Manual 35">
              <a:extLst>
                <a:ext uri="{FF2B5EF4-FFF2-40B4-BE49-F238E27FC236}">
                  <a16:creationId xmlns:a16="http://schemas.microsoft.com/office/drawing/2014/main" id="{9968717E-D4A6-497E-A3FF-0A282B651B43}"/>
                </a:ext>
              </a:extLst>
            </p:cNvPr>
            <p:cNvSpPr/>
            <p:nvPr/>
          </p:nvSpPr>
          <p:spPr>
            <a:xfrm rot="16200000">
              <a:off x="3616248" y="1977121"/>
              <a:ext cx="324000" cy="252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7" name="Fluxograma: Operação Manual 36">
              <a:extLst>
                <a:ext uri="{FF2B5EF4-FFF2-40B4-BE49-F238E27FC236}">
                  <a16:creationId xmlns:a16="http://schemas.microsoft.com/office/drawing/2014/main" id="{06E3ADC0-ADE8-4CB9-BBF9-3C84B90065CC}"/>
                </a:ext>
              </a:extLst>
            </p:cNvPr>
            <p:cNvSpPr/>
            <p:nvPr/>
          </p:nvSpPr>
          <p:spPr>
            <a:xfrm rot="16200000">
              <a:off x="3033167" y="3259070"/>
              <a:ext cx="324000" cy="252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" name="Fluxograma: Operação Manual 37">
              <a:extLst>
                <a:ext uri="{FF2B5EF4-FFF2-40B4-BE49-F238E27FC236}">
                  <a16:creationId xmlns:a16="http://schemas.microsoft.com/office/drawing/2014/main" id="{E166EF6C-1ECD-4BE6-AA01-289160A5E479}"/>
                </a:ext>
              </a:extLst>
            </p:cNvPr>
            <p:cNvSpPr/>
            <p:nvPr/>
          </p:nvSpPr>
          <p:spPr>
            <a:xfrm rot="16200000">
              <a:off x="1622713" y="6061734"/>
              <a:ext cx="324000" cy="252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" name="Fluxograma: Operação Manual 38">
              <a:extLst>
                <a:ext uri="{FF2B5EF4-FFF2-40B4-BE49-F238E27FC236}">
                  <a16:creationId xmlns:a16="http://schemas.microsoft.com/office/drawing/2014/main" id="{8106B17B-9657-4D6C-927C-1DDEB7D2BEA4}"/>
                </a:ext>
              </a:extLst>
            </p:cNvPr>
            <p:cNvSpPr/>
            <p:nvPr/>
          </p:nvSpPr>
          <p:spPr>
            <a:xfrm rot="16200000">
              <a:off x="1919494" y="5714104"/>
              <a:ext cx="324000" cy="252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" name="Fluxograma: Operação Manual 39">
              <a:extLst>
                <a:ext uri="{FF2B5EF4-FFF2-40B4-BE49-F238E27FC236}">
                  <a16:creationId xmlns:a16="http://schemas.microsoft.com/office/drawing/2014/main" id="{3572EA39-2AFA-4FA1-A93D-BFC742B0A7DA}"/>
                </a:ext>
              </a:extLst>
            </p:cNvPr>
            <p:cNvSpPr/>
            <p:nvPr/>
          </p:nvSpPr>
          <p:spPr>
            <a:xfrm rot="16200000">
              <a:off x="3159129" y="3904964"/>
              <a:ext cx="324000" cy="252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" name="Fluxograma: Operação Manual 40">
              <a:extLst>
                <a:ext uri="{FF2B5EF4-FFF2-40B4-BE49-F238E27FC236}">
                  <a16:creationId xmlns:a16="http://schemas.microsoft.com/office/drawing/2014/main" id="{3C7403E4-F2A2-4AB6-A62E-A10F79860C41}"/>
                </a:ext>
              </a:extLst>
            </p:cNvPr>
            <p:cNvSpPr/>
            <p:nvPr/>
          </p:nvSpPr>
          <p:spPr>
            <a:xfrm rot="16200000">
              <a:off x="2605157" y="5006849"/>
              <a:ext cx="324000" cy="252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" name="Fluxograma: Operação Manual 41">
              <a:extLst>
                <a:ext uri="{FF2B5EF4-FFF2-40B4-BE49-F238E27FC236}">
                  <a16:creationId xmlns:a16="http://schemas.microsoft.com/office/drawing/2014/main" id="{0E157AAA-ECD5-42D5-A08E-BC8AE327912F}"/>
                </a:ext>
              </a:extLst>
            </p:cNvPr>
            <p:cNvSpPr/>
            <p:nvPr/>
          </p:nvSpPr>
          <p:spPr>
            <a:xfrm rot="16200000">
              <a:off x="3056090" y="2581986"/>
              <a:ext cx="324000" cy="252000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3" name="Fluxograma: Operação Manual 42">
              <a:extLst>
                <a:ext uri="{FF2B5EF4-FFF2-40B4-BE49-F238E27FC236}">
                  <a16:creationId xmlns:a16="http://schemas.microsoft.com/office/drawing/2014/main" id="{111B74A3-0C98-4BA6-BEDE-E041C2F5CBF5}"/>
                </a:ext>
              </a:extLst>
            </p:cNvPr>
            <p:cNvSpPr/>
            <p:nvPr/>
          </p:nvSpPr>
          <p:spPr>
            <a:xfrm rot="16200000">
              <a:off x="3003350" y="4514259"/>
              <a:ext cx="324000" cy="252000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4" name="Fluxograma: Operação Manual 43">
              <a:extLst>
                <a:ext uri="{FF2B5EF4-FFF2-40B4-BE49-F238E27FC236}">
                  <a16:creationId xmlns:a16="http://schemas.microsoft.com/office/drawing/2014/main" id="{E9414538-A895-44BC-82C1-C6016B718F50}"/>
                </a:ext>
              </a:extLst>
            </p:cNvPr>
            <p:cNvSpPr/>
            <p:nvPr/>
          </p:nvSpPr>
          <p:spPr>
            <a:xfrm rot="16200000">
              <a:off x="2267559" y="5399538"/>
              <a:ext cx="324000" cy="252000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C56FC6D-0C82-40E5-9E5E-4FDB85E62730}"/>
                </a:ext>
              </a:extLst>
            </p:cNvPr>
            <p:cNvSpPr/>
            <p:nvPr/>
          </p:nvSpPr>
          <p:spPr>
            <a:xfrm>
              <a:off x="4617607" y="1247789"/>
              <a:ext cx="2808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Montserrat Black" panose="00000A00000000000000" pitchFamily="2" charset="0"/>
                </a:rPr>
                <a:t>1</a:t>
              </a:r>
              <a:endParaRPr lang="pt-BR"/>
            </a:p>
          </p:txBody>
        </p:sp>
        <p:sp>
          <p:nvSpPr>
            <p:cNvPr id="46" name="Fluxograma: Operação Manual 45">
              <a:extLst>
                <a:ext uri="{FF2B5EF4-FFF2-40B4-BE49-F238E27FC236}">
                  <a16:creationId xmlns:a16="http://schemas.microsoft.com/office/drawing/2014/main" id="{FF209B8E-5A9C-441D-A5D6-2B2F912DFFEC}"/>
                </a:ext>
              </a:extLst>
            </p:cNvPr>
            <p:cNvSpPr/>
            <p:nvPr/>
          </p:nvSpPr>
          <p:spPr>
            <a:xfrm rot="16200000">
              <a:off x="5087241" y="869341"/>
              <a:ext cx="324000" cy="252000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10100FF-B213-44D4-9DC3-9350A23B6BFF}"/>
                </a:ext>
              </a:extLst>
            </p:cNvPr>
            <p:cNvSpPr/>
            <p:nvPr/>
          </p:nvSpPr>
          <p:spPr>
            <a:xfrm>
              <a:off x="3601664" y="1933805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Montserrat Black" panose="00000A00000000000000" pitchFamily="2" charset="0"/>
                </a:rPr>
                <a:t>2</a:t>
              </a:r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423B8D4-62FC-4138-ABE9-CDAEC52BC928}"/>
                </a:ext>
              </a:extLst>
            </p:cNvPr>
            <p:cNvSpPr/>
            <p:nvPr/>
          </p:nvSpPr>
          <p:spPr>
            <a:xfrm>
              <a:off x="3032264" y="3200403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Montserrat Black" panose="00000A00000000000000" pitchFamily="2" charset="0"/>
                </a:rPr>
                <a:t>3</a:t>
              </a:r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BBAD587C-38F8-4FB3-BCEC-BF3CFEA8DF87}"/>
                </a:ext>
              </a:extLst>
            </p:cNvPr>
            <p:cNvSpPr/>
            <p:nvPr/>
          </p:nvSpPr>
          <p:spPr>
            <a:xfrm>
              <a:off x="3164222" y="3840409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Montserrat Black" panose="00000A00000000000000" pitchFamily="2" charset="0"/>
                </a:rPr>
                <a:t>4</a:t>
              </a:r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EA7C5088-215D-4AB5-9F7F-17790F1A0411}"/>
                </a:ext>
              </a:extLst>
            </p:cNvPr>
            <p:cNvSpPr/>
            <p:nvPr/>
          </p:nvSpPr>
          <p:spPr>
            <a:xfrm>
              <a:off x="2592269" y="4955334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Montserrat Black" panose="00000A00000000000000" pitchFamily="2" charset="0"/>
                </a:rPr>
                <a:t>5</a:t>
              </a:r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904FD019-2FD8-4075-83EA-F129147170A4}"/>
                </a:ext>
              </a:extLst>
            </p:cNvPr>
            <p:cNvSpPr/>
            <p:nvPr/>
          </p:nvSpPr>
          <p:spPr>
            <a:xfrm>
              <a:off x="1918151" y="5678104"/>
              <a:ext cx="336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Montserrat Black" panose="00000A00000000000000" pitchFamily="2" charset="0"/>
                </a:rPr>
                <a:t>6</a:t>
              </a:r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C8B4BC8C-C199-44D0-92EC-B4584E394FE0}"/>
                </a:ext>
              </a:extLst>
            </p:cNvPr>
            <p:cNvSpPr/>
            <p:nvPr/>
          </p:nvSpPr>
          <p:spPr>
            <a:xfrm>
              <a:off x="1629030" y="6015296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Montserrat Black" panose="00000A00000000000000" pitchFamily="2" charset="0"/>
                </a:rPr>
                <a:t>7</a:t>
              </a:r>
              <a:endParaRPr lang="pt-BR"/>
            </a:p>
          </p:txBody>
        </p:sp>
      </p:grp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94A6965A-9488-42CE-80A6-4F8034565BFD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2910271" y="5270694"/>
            <a:ext cx="1545795" cy="1140083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803761CE-0883-47F3-8264-F901A537E0A6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4312324" y="958342"/>
            <a:ext cx="3988940" cy="2112508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AC3EADA6-5B37-4887-9468-0D6C095E644E}"/>
              </a:ext>
            </a:extLst>
          </p:cNvPr>
          <p:cNvSpPr/>
          <p:nvPr/>
        </p:nvSpPr>
        <p:spPr>
          <a:xfrm>
            <a:off x="6797102" y="2801427"/>
            <a:ext cx="550415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 panose="020B0603020202020204" pitchFamily="34" charset="0"/>
              </a:rPr>
              <a:t>Caso Base: 4 </a:t>
            </a:r>
            <a:r>
              <a:rPr lang="en-US" sz="2400" b="1" dirty="0" err="1">
                <a:latin typeface="Trebuchet MS" panose="020B0603020202020204" pitchFamily="34" charset="0"/>
              </a:rPr>
              <a:t>Milhões</a:t>
            </a:r>
            <a:r>
              <a:rPr lang="en-US" sz="2400" b="1" dirty="0">
                <a:latin typeface="Trebuchet MS" panose="020B0603020202020204" pitchFamily="34" charset="0"/>
              </a:rPr>
              <a:t> de  m³/d 7 </a:t>
            </a:r>
            <a:r>
              <a:rPr lang="en-US" sz="2400" b="1" dirty="0" err="1">
                <a:latin typeface="Trebuchet MS" panose="020B0603020202020204" pitchFamily="34" charset="0"/>
              </a:rPr>
              <a:t>Novas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</a:rPr>
              <a:t>Estações</a:t>
            </a:r>
            <a:r>
              <a:rPr lang="en-US" sz="2400" b="1" dirty="0">
                <a:latin typeface="Trebuchet MS" panose="020B0603020202020204" pitchFamily="34" charset="0"/>
              </a:rPr>
              <a:t> de </a:t>
            </a:r>
            <a:r>
              <a:rPr lang="en-US" sz="2400" b="1" dirty="0" err="1">
                <a:latin typeface="Trebuchet MS" panose="020B0603020202020204" pitchFamily="34" charset="0"/>
              </a:rPr>
              <a:t>Compressão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rebuchet MS" panose="020B0603020202020204" pitchFamily="34" charset="0"/>
              </a:rPr>
              <a:t>Início</a:t>
            </a:r>
            <a:r>
              <a:rPr lang="en-US" sz="2400" b="1" dirty="0">
                <a:latin typeface="Trebuchet MS" panose="020B0603020202020204" pitchFamily="34" charset="0"/>
              </a:rPr>
              <a:t> da </a:t>
            </a:r>
            <a:r>
              <a:rPr lang="en-US" sz="2400" b="1" dirty="0" err="1">
                <a:latin typeface="Trebuchet MS" panose="020B0603020202020204" pitchFamily="34" charset="0"/>
              </a:rPr>
              <a:t>Operação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</a:rPr>
              <a:t>Comercial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</a:rPr>
              <a:t>Prevista</a:t>
            </a:r>
            <a:r>
              <a:rPr lang="en-US" sz="2400" b="1" dirty="0">
                <a:latin typeface="Trebuchet MS" panose="020B0603020202020204" pitchFamily="34" charset="0"/>
              </a:rPr>
              <a:t> para 2026</a:t>
            </a:r>
          </a:p>
        </p:txBody>
      </p:sp>
      <p:sp>
        <p:nvSpPr>
          <p:cNvPr id="56" name="Elipse 55">
            <a:hlinkClick r:id="" action="ppaction://noaction"/>
            <a:extLst>
              <a:ext uri="{FF2B5EF4-FFF2-40B4-BE49-F238E27FC236}">
                <a16:creationId xmlns:a16="http://schemas.microsoft.com/office/drawing/2014/main" id="{3F6BF553-9F69-475D-9F4C-430AAE7FB0E2}"/>
              </a:ext>
            </a:extLst>
          </p:cNvPr>
          <p:cNvSpPr/>
          <p:nvPr/>
        </p:nvSpPr>
        <p:spPr>
          <a:xfrm>
            <a:off x="8403087" y="678110"/>
            <a:ext cx="288000" cy="28800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58" name="Elipse 57">
            <a:hlinkClick r:id="" action="ppaction://noaction"/>
            <a:extLst>
              <a:ext uri="{FF2B5EF4-FFF2-40B4-BE49-F238E27FC236}">
                <a16:creationId xmlns:a16="http://schemas.microsoft.com/office/drawing/2014/main" id="{1978E0EB-9E83-479D-A1F1-CF1172A0575F}"/>
              </a:ext>
            </a:extLst>
          </p:cNvPr>
          <p:cNvSpPr/>
          <p:nvPr/>
        </p:nvSpPr>
        <p:spPr>
          <a:xfrm>
            <a:off x="4508129" y="6476522"/>
            <a:ext cx="288000" cy="28800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FF10FB93-8319-4F9A-99E6-480EF1936C82}"/>
              </a:ext>
            </a:extLst>
          </p:cNvPr>
          <p:cNvSpPr/>
          <p:nvPr/>
        </p:nvSpPr>
        <p:spPr>
          <a:xfrm>
            <a:off x="581492" y="312750"/>
            <a:ext cx="683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Expansão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do </a:t>
            </a: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Trecho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Sul</a:t>
            </a:r>
          </a:p>
        </p:txBody>
      </p:sp>
    </p:spTree>
    <p:extLst>
      <p:ext uri="{BB962C8B-B14F-4D97-AF65-F5344CB8AC3E}">
        <p14:creationId xmlns:p14="http://schemas.microsoft.com/office/powerpoint/2010/main" val="290635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86E1A93-E0F4-4C5B-AB7C-2C1F427E3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9" y="1534701"/>
            <a:ext cx="5186404" cy="476839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B4B0333-0331-4F54-BFE7-A14E46981898}"/>
              </a:ext>
            </a:extLst>
          </p:cNvPr>
          <p:cNvSpPr txBox="1"/>
          <p:nvPr/>
        </p:nvSpPr>
        <p:spPr>
          <a:xfrm>
            <a:off x="5569919" y="2184615"/>
            <a:ext cx="60976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rebuchet MS" panose="020B0603020202020204" pitchFamily="34" charset="0"/>
              </a:rPr>
              <a:t>Estamos </a:t>
            </a:r>
            <a:r>
              <a:rPr lang="en-US" sz="2000" b="1" dirty="0" err="1">
                <a:latin typeface="Trebuchet MS" panose="020B0603020202020204" pitchFamily="34" charset="0"/>
              </a:rPr>
              <a:t>trabalhando</a:t>
            </a:r>
            <a:r>
              <a:rPr lang="en-US" sz="2000" b="1" dirty="0">
                <a:latin typeface="Trebuchet MS" panose="020B0603020202020204" pitchFamily="34" charset="0"/>
              </a:rPr>
              <a:t>, com a  </a:t>
            </a:r>
            <a:r>
              <a:rPr lang="en-US" sz="2000" b="1" dirty="0" err="1">
                <a:latin typeface="Trebuchet MS" panose="020B0603020202020204" pitchFamily="34" charset="0"/>
              </a:rPr>
              <a:t>ATGas</a:t>
            </a:r>
            <a:r>
              <a:rPr lang="en-US" sz="2000" b="1" dirty="0">
                <a:latin typeface="Trebuchet MS" panose="020B0603020202020204" pitchFamily="34" charset="0"/>
              </a:rPr>
              <a:t>, no </a:t>
            </a:r>
            <a:r>
              <a:rPr lang="en-US" sz="2000" b="1" dirty="0" err="1">
                <a:latin typeface="Trebuchet MS" panose="020B0603020202020204" pitchFamily="34" charset="0"/>
              </a:rPr>
              <a:t>desenvolvimento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abordagem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estratégica</a:t>
            </a:r>
            <a:r>
              <a:rPr lang="en-US" sz="2000" b="1" dirty="0">
                <a:latin typeface="Trebuchet MS" panose="020B0603020202020204" pitchFamily="34" charset="0"/>
              </a:rPr>
              <a:t> que </a:t>
            </a:r>
            <a:r>
              <a:rPr lang="en-US" sz="2000" b="1" dirty="0" err="1">
                <a:latin typeface="Trebuchet MS" panose="020B0603020202020204" pitchFamily="34" charset="0"/>
              </a:rPr>
              <a:t>considera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projetos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complementares</a:t>
            </a:r>
            <a:r>
              <a:rPr lang="en-US" sz="2000" b="1" dirty="0">
                <a:latin typeface="Trebuchet MS" panose="020B0603020202020204" pitchFamily="34" charset="0"/>
              </a:rPr>
              <a:t> para a </a:t>
            </a:r>
            <a:r>
              <a:rPr lang="en-US" sz="2000" b="1" dirty="0" err="1">
                <a:latin typeface="Trebuchet MS" panose="020B0603020202020204" pitchFamily="34" charset="0"/>
              </a:rPr>
              <a:t>adequação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contínua</a:t>
            </a:r>
            <a:r>
              <a:rPr lang="en-US" sz="2000" b="1" dirty="0">
                <a:latin typeface="Trebuchet MS" panose="020B0603020202020204" pitchFamily="34" charset="0"/>
              </a:rPr>
              <a:t> da </a:t>
            </a:r>
            <a:r>
              <a:rPr lang="en-US" sz="2000" b="1" dirty="0" err="1">
                <a:latin typeface="Trebuchet MS" panose="020B0603020202020204" pitchFamily="34" charset="0"/>
              </a:rPr>
              <a:t>infraestrutura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dutos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transporte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às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possíveis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mudanças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nos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fluxos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gás</a:t>
            </a:r>
            <a:r>
              <a:rPr lang="en-US" sz="2000" b="1" dirty="0">
                <a:latin typeface="Trebuchet MS" panose="020B0603020202020204" pitchFamily="34" charset="0"/>
              </a:rPr>
              <a:t> natural pela </a:t>
            </a:r>
            <a:r>
              <a:rPr lang="en-US" sz="2000" b="1" dirty="0" err="1">
                <a:latin typeface="Trebuchet MS" panose="020B0603020202020204" pitchFamily="34" charset="0"/>
              </a:rPr>
              <a:t>malha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integrada</a:t>
            </a:r>
            <a:r>
              <a:rPr lang="en-US" sz="2000" b="1" dirty="0">
                <a:latin typeface="Trebuchet MS" panose="020B0603020202020204" pitchFamily="34" charset="0"/>
              </a:rPr>
              <a:t>, </a:t>
            </a:r>
            <a:r>
              <a:rPr lang="en-US" sz="2000" b="1" dirty="0" err="1">
                <a:latin typeface="Trebuchet MS" panose="020B0603020202020204" pitchFamily="34" charset="0"/>
              </a:rPr>
              <a:t>devidas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às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alterações</a:t>
            </a:r>
            <a:r>
              <a:rPr lang="en-US" sz="2000" b="1" dirty="0">
                <a:latin typeface="Trebuchet MS" panose="020B0603020202020204" pitchFamily="34" charset="0"/>
              </a:rPr>
              <a:t> dos volumes </a:t>
            </a:r>
            <a:r>
              <a:rPr lang="en-US" sz="2000" b="1" dirty="0" err="1">
                <a:latin typeface="Trebuchet MS" panose="020B0603020202020204" pitchFamily="34" charset="0"/>
              </a:rPr>
              <a:t>provenientes</a:t>
            </a:r>
            <a:r>
              <a:rPr lang="en-US" sz="2000" b="1" dirty="0">
                <a:latin typeface="Trebuchet MS" panose="020B0603020202020204" pitchFamily="34" charset="0"/>
              </a:rPr>
              <a:t> das  </a:t>
            </a:r>
            <a:r>
              <a:rPr lang="en-US" sz="2000" b="1" dirty="0" err="1">
                <a:latin typeface="Trebuchet MS" panose="020B0603020202020204" pitchFamily="34" charset="0"/>
              </a:rPr>
              <a:t>diversas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fontes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suprimento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endParaRPr lang="pt-BR" sz="2000" b="1" dirty="0">
              <a:latin typeface="Trebuchet MS" panose="020B0603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B94BB7-191A-426D-926F-68F94D58CBC3}"/>
              </a:ext>
            </a:extLst>
          </p:cNvPr>
          <p:cNvSpPr/>
          <p:nvPr/>
        </p:nvSpPr>
        <p:spPr>
          <a:xfrm>
            <a:off x="4167110" y="1303695"/>
            <a:ext cx="1254310" cy="103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AF69B79-0BAF-44BA-8063-44E67BAF042D}"/>
              </a:ext>
            </a:extLst>
          </p:cNvPr>
          <p:cNvSpPr/>
          <p:nvPr/>
        </p:nvSpPr>
        <p:spPr>
          <a:xfrm>
            <a:off x="581492" y="312750"/>
            <a:ext cx="944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Integração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do Mercado </a:t>
            </a: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Brasileiro</a:t>
            </a:r>
            <a:endParaRPr lang="en-US" sz="4000" dirty="0">
              <a:solidFill>
                <a:srgbClr val="002060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8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F06693-E3D4-48E3-A43C-DF39010879CE}"/>
              </a:ext>
            </a:extLst>
          </p:cNvPr>
          <p:cNvSpPr txBox="1"/>
          <p:nvPr/>
        </p:nvSpPr>
        <p:spPr>
          <a:xfrm>
            <a:off x="427423" y="1463971"/>
            <a:ext cx="110458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-457200" defTabSz="121917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Trebuchet MS" panose="020B0603020202020204" pitchFamily="34" charset="0"/>
              </a:rPr>
              <a:t>Somente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sistemas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integrados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dutos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podem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proporcionar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competição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suprimento</a:t>
            </a:r>
            <a:r>
              <a:rPr lang="en-US" sz="2000" b="1" dirty="0">
                <a:latin typeface="Trebuchet MS" panose="020B0603020202020204" pitchFamily="34" charset="0"/>
              </a:rPr>
              <a:t> no mercado, com </a:t>
            </a:r>
            <a:r>
              <a:rPr lang="en-US" sz="2000" b="1" dirty="0" err="1">
                <a:latin typeface="Trebuchet MS" panose="020B0603020202020204" pitchFamily="34" charset="0"/>
              </a:rPr>
              <a:t>possibilidade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redução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preços</a:t>
            </a:r>
            <a:r>
              <a:rPr lang="en-US" sz="2000" b="1" dirty="0">
                <a:latin typeface="Trebuchet MS" panose="020B0603020202020204" pitchFamily="34" charset="0"/>
              </a:rPr>
              <a:t> do </a:t>
            </a:r>
            <a:r>
              <a:rPr lang="en-US" sz="2000" b="1" dirty="0" err="1">
                <a:latin typeface="Trebuchet MS" panose="020B0603020202020204" pitchFamily="34" charset="0"/>
              </a:rPr>
              <a:t>gás</a:t>
            </a:r>
            <a:r>
              <a:rPr lang="en-US" sz="2000" b="1" dirty="0">
                <a:latin typeface="Trebuchet MS" panose="020B0603020202020204" pitchFamily="34" charset="0"/>
              </a:rPr>
              <a:t> natural; </a:t>
            </a:r>
            <a:endParaRPr lang="pt-BR" sz="2000" b="1" dirty="0">
              <a:latin typeface="Trebuchet MS" panose="020B0603020202020204" pitchFamily="34" charset="0"/>
            </a:endParaRPr>
          </a:p>
          <a:p>
            <a:pPr marL="114300" indent="-457200" defTabSz="121917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Trebuchet MS" panose="020B0603020202020204" pitchFamily="34" charset="0"/>
              </a:rPr>
              <a:t>Somente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sistemas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integrados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dutos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proporcionam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segurança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suprimento</a:t>
            </a:r>
            <a:r>
              <a:rPr lang="en-US" sz="2000" b="1" dirty="0">
                <a:latin typeface="Trebuchet MS" panose="020B0603020202020204" pitchFamily="34" charset="0"/>
              </a:rPr>
              <a:t>, </a:t>
            </a:r>
            <a:r>
              <a:rPr lang="en-US" sz="2000" b="1" dirty="0" err="1">
                <a:latin typeface="Trebuchet MS" panose="020B0603020202020204" pitchFamily="34" charset="0"/>
              </a:rPr>
              <a:t>em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função</a:t>
            </a:r>
            <a:r>
              <a:rPr lang="en-US" sz="2000" b="1" dirty="0">
                <a:latin typeface="Trebuchet MS" panose="020B0603020202020204" pitchFamily="34" charset="0"/>
              </a:rPr>
              <a:t> das </a:t>
            </a:r>
            <a:r>
              <a:rPr lang="en-US" sz="2000" b="1" dirty="0" err="1">
                <a:latin typeface="Trebuchet MS" panose="020B0603020202020204" pitchFamily="34" charset="0"/>
              </a:rPr>
              <a:t>diversas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fontes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suprimento</a:t>
            </a:r>
            <a:r>
              <a:rPr lang="en-US" sz="2000" b="1" dirty="0">
                <a:latin typeface="Trebuchet MS" panose="020B0603020202020204" pitchFamily="34" charset="0"/>
              </a:rPr>
              <a:t>;</a:t>
            </a:r>
            <a:endParaRPr lang="pt-BR" sz="2000" b="1" dirty="0">
              <a:latin typeface="Trebuchet MS" panose="020B0603020202020204" pitchFamily="34" charset="0"/>
            </a:endParaRPr>
          </a:p>
          <a:p>
            <a:pPr marL="114300" indent="-457200" defTabSz="121917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000" b="1" dirty="0">
                <a:latin typeface="Trebuchet MS" panose="020B0603020202020204" pitchFamily="34" charset="0"/>
              </a:rPr>
              <a:t>As </a:t>
            </a:r>
            <a:r>
              <a:rPr lang="en-US" sz="2000" b="1" dirty="0" err="1">
                <a:latin typeface="Trebuchet MS" panose="020B0603020202020204" pitchFamily="34" charset="0"/>
              </a:rPr>
              <a:t>Transportadoras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estão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prontas</a:t>
            </a:r>
            <a:r>
              <a:rPr lang="en-US" sz="2000" b="1" dirty="0">
                <a:latin typeface="Trebuchet MS" panose="020B0603020202020204" pitchFamily="34" charset="0"/>
              </a:rPr>
              <a:t> para </a:t>
            </a:r>
            <a:r>
              <a:rPr lang="en-US" sz="2000" b="1" dirty="0" err="1">
                <a:latin typeface="Trebuchet MS" panose="020B0603020202020204" pitchFamily="34" charset="0"/>
              </a:rPr>
              <a:t>fazer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investimentos</a:t>
            </a:r>
            <a:r>
              <a:rPr lang="en-US" sz="2000" b="1" dirty="0">
                <a:latin typeface="Trebuchet MS" panose="020B0603020202020204" pitchFamily="34" charset="0"/>
              </a:rPr>
              <a:t> para </a:t>
            </a:r>
            <a:r>
              <a:rPr lang="en-US" sz="2000" b="1" dirty="0" err="1">
                <a:latin typeface="Trebuchet MS" panose="020B0603020202020204" pitchFamily="34" charset="0"/>
              </a:rPr>
              <a:t>eliminar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qualquer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restrição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na</a:t>
            </a:r>
            <a:r>
              <a:rPr lang="en-US" sz="2000" b="1" dirty="0">
                <a:latin typeface="Trebuchet MS" panose="020B0603020202020204" pitchFamily="34" charset="0"/>
              </a:rPr>
              <a:t> rede, </a:t>
            </a:r>
            <a:r>
              <a:rPr lang="en-US" sz="2000" b="1" dirty="0" err="1">
                <a:latin typeface="Trebuchet MS" panose="020B0603020202020204" pitchFamily="34" charset="0"/>
              </a:rPr>
              <a:t>considerando</a:t>
            </a:r>
            <a:r>
              <a:rPr lang="en-US" sz="2000" b="1" dirty="0">
                <a:latin typeface="Trebuchet MS" panose="020B0603020202020204" pitchFamily="34" charset="0"/>
              </a:rPr>
              <a:t> as </a:t>
            </a:r>
            <a:r>
              <a:rPr lang="en-US" sz="2000" b="1" dirty="0" err="1">
                <a:latin typeface="Trebuchet MS" panose="020B0603020202020204" pitchFamily="34" charset="0"/>
              </a:rPr>
              <a:t>necessidades</a:t>
            </a:r>
            <a:r>
              <a:rPr lang="en-US" sz="2000" b="1" dirty="0">
                <a:latin typeface="Trebuchet MS" panose="020B0603020202020204" pitchFamily="34" charset="0"/>
              </a:rPr>
              <a:t> presents e </a:t>
            </a:r>
            <a:r>
              <a:rPr lang="en-US" sz="2000" b="1" dirty="0" err="1">
                <a:latin typeface="Trebuchet MS" panose="020B0603020202020204" pitchFamily="34" charset="0"/>
              </a:rPr>
              <a:t>futuras</a:t>
            </a:r>
            <a:r>
              <a:rPr lang="en-US" sz="2000" b="1" dirty="0">
                <a:latin typeface="Trebuchet MS" panose="020B0603020202020204" pitchFamily="34" charset="0"/>
              </a:rPr>
              <a:t>;</a:t>
            </a:r>
            <a:endParaRPr lang="pt-BR" sz="2000" b="1" dirty="0">
              <a:latin typeface="Trebuchet MS" panose="020B0603020202020204" pitchFamily="34" charset="0"/>
            </a:endParaRPr>
          </a:p>
          <a:p>
            <a:pPr marL="114300" indent="-457200" defTabSz="121917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000" b="1" dirty="0">
                <a:latin typeface="Trebuchet MS" panose="020B0603020202020204" pitchFamily="34" charset="0"/>
              </a:rPr>
              <a:t>As </a:t>
            </a:r>
            <a:r>
              <a:rPr lang="en-US" sz="2000" b="1" dirty="0" err="1">
                <a:latin typeface="Trebuchet MS" panose="020B0603020202020204" pitchFamily="34" charset="0"/>
              </a:rPr>
              <a:t>Transportadoras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estão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trabalhando</a:t>
            </a:r>
            <a:r>
              <a:rPr lang="en-US" sz="2000" b="1" dirty="0">
                <a:latin typeface="Trebuchet MS" panose="020B0603020202020204" pitchFamily="34" charset="0"/>
              </a:rPr>
              <a:t> fortemente para </a:t>
            </a:r>
            <a:r>
              <a:rPr lang="en-US" sz="2000" b="1" dirty="0" err="1">
                <a:latin typeface="Trebuchet MS" panose="020B0603020202020204" pitchFamily="34" charset="0"/>
              </a:rPr>
              <a:t>integrar</a:t>
            </a:r>
            <a:r>
              <a:rPr lang="en-US" sz="2000" b="1" dirty="0">
                <a:latin typeface="Trebuchet MS" panose="020B0603020202020204" pitchFamily="34" charset="0"/>
              </a:rPr>
              <a:t> o sistema de </a:t>
            </a:r>
            <a:r>
              <a:rPr lang="en-US" sz="2000" b="1" dirty="0" err="1">
                <a:latin typeface="Trebuchet MS" panose="020B0603020202020204" pitchFamily="34" charset="0"/>
              </a:rPr>
              <a:t>dutos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transporte</a:t>
            </a:r>
            <a:r>
              <a:rPr lang="en-US" sz="2000" b="1" dirty="0">
                <a:latin typeface="Trebuchet MS" panose="020B0603020202020204" pitchFamily="34" charset="0"/>
              </a:rPr>
              <a:t> do Brasil com </a:t>
            </a:r>
            <a:r>
              <a:rPr lang="en-US" sz="2000" b="1" dirty="0" err="1">
                <a:latin typeface="Trebuchet MS" panose="020B0603020202020204" pitchFamily="34" charset="0"/>
              </a:rPr>
              <a:t>soluções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eficientes</a:t>
            </a:r>
            <a:r>
              <a:rPr lang="en-US" sz="2000" b="1" dirty="0">
                <a:latin typeface="Trebuchet MS" panose="020B0603020202020204" pitchFamily="34" charset="0"/>
              </a:rPr>
              <a:t> que </a:t>
            </a:r>
            <a:r>
              <a:rPr lang="en-US" sz="2000" b="1" dirty="0" err="1">
                <a:latin typeface="Trebuchet MS" panose="020B0603020202020204" pitchFamily="34" charset="0"/>
              </a:rPr>
              <a:t>consolidarão</a:t>
            </a:r>
            <a:r>
              <a:rPr lang="en-US" sz="2000" b="1" dirty="0">
                <a:latin typeface="Trebuchet MS" panose="020B0603020202020204" pitchFamily="34" charset="0"/>
              </a:rPr>
              <a:t> a </a:t>
            </a:r>
            <a:r>
              <a:rPr lang="en-US" sz="2000" b="1" dirty="0" err="1">
                <a:latin typeface="Trebuchet MS" panose="020B0603020202020204" pitchFamily="34" charset="0"/>
              </a:rPr>
              <a:t>abertura</a:t>
            </a:r>
            <a:r>
              <a:rPr lang="en-US" sz="2000" b="1" dirty="0">
                <a:latin typeface="Trebuchet MS" panose="020B0603020202020204" pitchFamily="34" charset="0"/>
              </a:rPr>
              <a:t> do mercado </a:t>
            </a:r>
            <a:r>
              <a:rPr lang="en-US" sz="2000" b="1" dirty="0" err="1">
                <a:latin typeface="Trebuchet MS" panose="020B0603020202020204" pitchFamily="34" charset="0"/>
              </a:rPr>
              <a:t>brasileiro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gás</a:t>
            </a:r>
            <a:r>
              <a:rPr lang="en-US" sz="2000" b="1" dirty="0">
                <a:latin typeface="Trebuchet MS" panose="020B0603020202020204" pitchFamily="34" charset="0"/>
              </a:rPr>
              <a:t> natural;</a:t>
            </a:r>
            <a:endParaRPr lang="pt-BR" sz="2000" b="1" dirty="0">
              <a:latin typeface="Trebuchet MS" panose="020B0603020202020204" pitchFamily="34" charset="0"/>
            </a:endParaRPr>
          </a:p>
          <a:p>
            <a:pPr marL="114300" indent="-457200" defTabSz="121917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Trebuchet MS" panose="020B0603020202020204" pitchFamily="34" charset="0"/>
              </a:rPr>
              <a:t>Os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benefícios</a:t>
            </a:r>
            <a:r>
              <a:rPr lang="en-US" sz="2000" b="1" dirty="0">
                <a:latin typeface="Trebuchet MS" panose="020B0603020202020204" pitchFamily="34" charset="0"/>
              </a:rPr>
              <a:t> da </a:t>
            </a:r>
            <a:r>
              <a:rPr lang="en-US" sz="2000" b="1" dirty="0" err="1">
                <a:latin typeface="Trebuchet MS" panose="020B0603020202020204" pitchFamily="34" charset="0"/>
              </a:rPr>
              <a:t>abertura</a:t>
            </a:r>
            <a:r>
              <a:rPr lang="en-US" sz="2000" b="1" dirty="0">
                <a:latin typeface="Trebuchet MS" panose="020B0603020202020204" pitchFamily="34" charset="0"/>
              </a:rPr>
              <a:t> do mercado </a:t>
            </a:r>
            <a:r>
              <a:rPr lang="en-US" sz="2000" b="1" dirty="0" err="1">
                <a:latin typeface="Trebuchet MS" panose="020B0603020202020204" pitchFamily="34" charset="0"/>
              </a:rPr>
              <a:t>poderão</a:t>
            </a:r>
            <a:r>
              <a:rPr lang="en-US" sz="2000" b="1" dirty="0">
                <a:latin typeface="Trebuchet MS" panose="020B0603020202020204" pitchFamily="34" charset="0"/>
              </a:rPr>
              <a:t> ser </a:t>
            </a:r>
            <a:r>
              <a:rPr lang="en-US" sz="2000" b="1" dirty="0" err="1">
                <a:latin typeface="Trebuchet MS" panose="020B0603020202020204" pitchFamily="34" charset="0"/>
              </a:rPr>
              <a:t>usufruídos</a:t>
            </a:r>
            <a:r>
              <a:rPr lang="en-US" sz="2000" b="1" dirty="0">
                <a:latin typeface="Trebuchet MS" panose="020B0603020202020204" pitchFamily="34" charset="0"/>
              </a:rPr>
              <a:t> por um </a:t>
            </a:r>
            <a:r>
              <a:rPr lang="en-US" sz="2000" b="1" dirty="0" err="1">
                <a:latin typeface="Trebuchet MS" panose="020B0603020202020204" pitchFamily="34" charset="0"/>
              </a:rPr>
              <a:t>grande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número</a:t>
            </a:r>
            <a:r>
              <a:rPr lang="en-US" sz="2000" b="1" dirty="0"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latin typeface="Trebuchet MS" panose="020B0603020202020204" pitchFamily="34" charset="0"/>
              </a:rPr>
              <a:t>agentes</a:t>
            </a:r>
            <a:r>
              <a:rPr lang="en-US" sz="2000" b="1" dirty="0">
                <a:latin typeface="Trebuchet MS" panose="020B0603020202020204" pitchFamily="34" charset="0"/>
              </a:rPr>
              <a:t>, e </a:t>
            </a:r>
            <a:r>
              <a:rPr lang="en-US" sz="2000" b="1" dirty="0" err="1">
                <a:latin typeface="Trebuchet MS" panose="020B0603020202020204" pitchFamily="34" charset="0"/>
              </a:rPr>
              <a:t>não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poucos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endParaRPr lang="pt-BR" sz="2000" b="1" dirty="0">
              <a:latin typeface="Trebuchet MS" panose="020B06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FB216B-45C0-47FF-A3DF-F0E2CF11F073}"/>
              </a:ext>
            </a:extLst>
          </p:cNvPr>
          <p:cNvSpPr/>
          <p:nvPr/>
        </p:nvSpPr>
        <p:spPr>
          <a:xfrm>
            <a:off x="581492" y="312750"/>
            <a:ext cx="8864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Considerações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Finais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Resumo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092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1F8DA5-C68D-4246-8A37-44BE0CAAC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A38D0E1-884A-4D73-9658-3FD1597F4656}"/>
              </a:ext>
            </a:extLst>
          </p:cNvPr>
          <p:cNvSpPr/>
          <p:nvPr/>
        </p:nvSpPr>
        <p:spPr>
          <a:xfrm>
            <a:off x="2781767" y="2808300"/>
            <a:ext cx="6612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Obrigado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pela </a:t>
            </a: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Atenção</a:t>
            </a:r>
            <a:endParaRPr lang="en-US" sz="4000" dirty="0">
              <a:solidFill>
                <a:srgbClr val="002060"/>
              </a:solidFill>
              <a:latin typeface="Montserrat Black" panose="00000A0000000000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0FFA01-23C1-4617-891B-B5B2AD62C956}"/>
              </a:ext>
            </a:extLst>
          </p:cNvPr>
          <p:cNvSpPr/>
          <p:nvPr/>
        </p:nvSpPr>
        <p:spPr>
          <a:xfrm>
            <a:off x="5631751" y="5046675"/>
            <a:ext cx="57710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Hijjar</a:t>
            </a:r>
          </a:p>
          <a:p>
            <a:pPr algn="r"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(21) 99853-0660</a:t>
            </a:r>
          </a:p>
          <a:p>
            <a:pPr algn="r"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jorgehijjar@tbg.com.br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Transportadora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Gasoduto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Bolívia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Brasil S.A. – TBG</a:t>
            </a:r>
          </a:p>
        </p:txBody>
      </p:sp>
    </p:spTree>
    <p:extLst>
      <p:ext uri="{BB962C8B-B14F-4D97-AF65-F5344CB8AC3E}">
        <p14:creationId xmlns:p14="http://schemas.microsoft.com/office/powerpoint/2010/main" val="31967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2486" y="2341523"/>
            <a:ext cx="11254164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apresentação tem caráter meramente didático e destina-se a trocar informações para melhor orientar o desenvolvimento e trabalho futuro da TBG. Salientamos que o transporte de gás é uma atividade regulada e qualquer novo produto de transporte e oferta de capacidade estão sujeitos à aprovação do órgão regulador.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C3AA06-9EB1-4B02-8772-0D3AF318736B}"/>
              </a:ext>
            </a:extLst>
          </p:cNvPr>
          <p:cNvSpPr/>
          <p:nvPr/>
        </p:nvSpPr>
        <p:spPr>
          <a:xfrm>
            <a:off x="464765" y="288552"/>
            <a:ext cx="7404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>
                <a:solidFill>
                  <a:srgbClr val="002060"/>
                </a:solidFill>
                <a:latin typeface="Montserrat Black" panose="00000A00000000000000" pitchFamily="2" charset="0"/>
              </a:rPr>
              <a:t>CONSIDERAÇÕES INICIAIS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7DEBF4-89F8-46A0-80A6-5023A1B01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6C3AA06-9EB1-4B02-8772-0D3AF318736B}"/>
              </a:ext>
            </a:extLst>
          </p:cNvPr>
          <p:cNvSpPr/>
          <p:nvPr/>
        </p:nvSpPr>
        <p:spPr>
          <a:xfrm>
            <a:off x="593689" y="326950"/>
            <a:ext cx="4623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Duas Perguntas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EC7738-DEB7-4C4D-911E-E1C06521F7DC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6E56D9-8BA4-4F08-A81D-C80CBD289051}"/>
              </a:ext>
            </a:extLst>
          </p:cNvPr>
          <p:cNvSpPr/>
          <p:nvPr/>
        </p:nvSpPr>
        <p:spPr>
          <a:xfrm>
            <a:off x="638006" y="2427451"/>
            <a:ext cx="95419" cy="2573173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E8AF3D-08BC-43ED-B131-27860F77CCA6}"/>
              </a:ext>
            </a:extLst>
          </p:cNvPr>
          <p:cNvSpPr txBox="1"/>
          <p:nvPr/>
        </p:nvSpPr>
        <p:spPr>
          <a:xfrm>
            <a:off x="880662" y="2851929"/>
            <a:ext cx="10651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</a:rPr>
              <a:t>Como o Midstream </a:t>
            </a:r>
            <a:r>
              <a:rPr lang="en-US" sz="2800" b="1" dirty="0" err="1">
                <a:latin typeface="Trebuchet MS" panose="020B0603020202020204" pitchFamily="34" charset="0"/>
              </a:rPr>
              <a:t>pode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promover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oportunidades</a:t>
            </a:r>
            <a:r>
              <a:rPr lang="en-US" sz="2800" b="1" dirty="0">
                <a:latin typeface="Trebuchet MS" panose="020B0603020202020204" pitchFamily="34" charset="0"/>
              </a:rPr>
              <a:t> para </a:t>
            </a:r>
            <a:r>
              <a:rPr lang="en-US" sz="2800" b="1" dirty="0" err="1">
                <a:latin typeface="Trebuchet MS" panose="020B0603020202020204" pitchFamily="34" charset="0"/>
              </a:rPr>
              <a:t>os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Agentes</a:t>
            </a:r>
            <a:r>
              <a:rPr lang="en-US" sz="2800" b="1" dirty="0">
                <a:latin typeface="Trebuchet MS" panose="020B0603020202020204" pitchFamily="34" charset="0"/>
              </a:rPr>
              <a:t> no mercado de </a:t>
            </a:r>
            <a:r>
              <a:rPr lang="en-US" sz="2800" b="1" dirty="0" err="1">
                <a:latin typeface="Trebuchet MS" panose="020B0603020202020204" pitchFamily="34" charset="0"/>
              </a:rPr>
              <a:t>Gás</a:t>
            </a:r>
            <a:r>
              <a:rPr lang="en-US" sz="2800" b="1" dirty="0">
                <a:latin typeface="Trebuchet MS" panose="020B0603020202020204" pitchFamily="34" charset="0"/>
              </a:rPr>
              <a:t>?</a:t>
            </a:r>
          </a:p>
          <a:p>
            <a:endParaRPr lang="en-US" sz="2800" b="1" dirty="0">
              <a:latin typeface="Trebuchet MS" panose="020B0603020202020204" pitchFamily="34" charset="0"/>
            </a:endParaRPr>
          </a:p>
          <a:p>
            <a:r>
              <a:rPr lang="en-US" sz="2800" b="1" dirty="0">
                <a:latin typeface="Trebuchet MS" panose="020B0603020202020204" pitchFamily="34" charset="0"/>
              </a:rPr>
              <a:t>Como </a:t>
            </a:r>
            <a:r>
              <a:rPr lang="en-US" sz="2800" b="1" dirty="0" err="1">
                <a:latin typeface="Trebuchet MS" panose="020B0603020202020204" pitchFamily="34" charset="0"/>
              </a:rPr>
              <a:t>alguns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desafios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associados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latin typeface="Trebuchet MS" panose="020B0603020202020204" pitchFamily="34" charset="0"/>
              </a:rPr>
              <a:t>podem</a:t>
            </a:r>
            <a:r>
              <a:rPr lang="en-US" sz="2800" b="1" dirty="0">
                <a:latin typeface="Trebuchet MS" panose="020B0603020202020204" pitchFamily="34" charset="0"/>
              </a:rPr>
              <a:t> ser </a:t>
            </a:r>
            <a:r>
              <a:rPr lang="en-US" sz="2800" b="1" dirty="0" err="1">
                <a:latin typeface="Trebuchet MS" panose="020B0603020202020204" pitchFamily="34" charset="0"/>
              </a:rPr>
              <a:t>superados</a:t>
            </a:r>
            <a:r>
              <a:rPr lang="en-US" sz="2800" b="1" dirty="0">
                <a:latin typeface="Trebuchet MS" panose="020B0603020202020204" pitchFamily="34" charset="0"/>
              </a:rPr>
              <a:t>?</a:t>
            </a:r>
            <a:endParaRPr lang="pt-BR" sz="2800" b="1" dirty="0">
              <a:latin typeface="Trebuchet MS" panose="020B0603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1464B24-389E-418F-B91D-9DCEB287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29D1BA62-830C-4FF6-976F-2366F600FA66}"/>
              </a:ext>
            </a:extLst>
          </p:cNvPr>
          <p:cNvSpPr/>
          <p:nvPr/>
        </p:nvSpPr>
        <p:spPr>
          <a:xfrm>
            <a:off x="581492" y="312750"/>
            <a:ext cx="5976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Certificações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da TBG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7EEF2B7-6210-49A4-8DB5-9C378F99279E}"/>
              </a:ext>
            </a:extLst>
          </p:cNvPr>
          <p:cNvGrpSpPr/>
          <p:nvPr/>
        </p:nvGrpSpPr>
        <p:grpSpPr>
          <a:xfrm>
            <a:off x="5424340" y="1434136"/>
            <a:ext cx="5725210" cy="951054"/>
            <a:chOff x="5131375" y="1313825"/>
            <a:chExt cx="5725210" cy="951054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53EF136-F256-49FA-A33E-E2AEE1A3207D}"/>
                </a:ext>
              </a:extLst>
            </p:cNvPr>
            <p:cNvSpPr/>
            <p:nvPr/>
          </p:nvSpPr>
          <p:spPr>
            <a:xfrm>
              <a:off x="5972213" y="1324800"/>
              <a:ext cx="48843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2800" b="1" dirty="0">
                  <a:latin typeface="Trebuchet MS" panose="020B0603020202020204" pitchFamily="34" charset="0"/>
                </a:rPr>
                <a:t>NBR ISO 9001:2015</a:t>
              </a:r>
            </a:p>
            <a:p>
              <a:pPr defTabSz="1219170">
                <a:defRPr/>
              </a:pP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Sistema de </a:t>
              </a:r>
              <a:r>
                <a:rPr lang="en-US" sz="2000" b="1" dirty="0" err="1">
                  <a:solidFill>
                    <a:srgbClr val="767171"/>
                  </a:solidFill>
                  <a:latin typeface="Calibri"/>
                </a:rPr>
                <a:t>Gestão</a:t>
              </a: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767171"/>
                  </a:solidFill>
                  <a:latin typeface="Calibri"/>
                </a:rPr>
                <a:t>Integrado</a:t>
              </a:r>
              <a:endParaRPr lang="en-US" sz="3200" b="1" dirty="0">
                <a:solidFill>
                  <a:srgbClr val="767171"/>
                </a:solidFill>
                <a:latin typeface="Calibri"/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0847DDE-78B5-4C38-B93D-74973FAA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1375" y="1313825"/>
              <a:ext cx="730691" cy="951054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37366DB-D2BE-43EE-800E-2F325AD01483}"/>
              </a:ext>
            </a:extLst>
          </p:cNvPr>
          <p:cNvGrpSpPr/>
          <p:nvPr/>
        </p:nvGrpSpPr>
        <p:grpSpPr>
          <a:xfrm>
            <a:off x="5424340" y="2369663"/>
            <a:ext cx="5797881" cy="951054"/>
            <a:chOff x="5131375" y="2364762"/>
            <a:chExt cx="5797881" cy="951054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F1EC13D-444F-49E6-9FF7-56C7B61EFEA9}"/>
                </a:ext>
              </a:extLst>
            </p:cNvPr>
            <p:cNvSpPr/>
            <p:nvPr/>
          </p:nvSpPr>
          <p:spPr>
            <a:xfrm>
              <a:off x="5972213" y="2407119"/>
              <a:ext cx="49570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2800" b="1" dirty="0">
                  <a:latin typeface="Trebuchet MS" panose="020B0603020202020204" pitchFamily="34" charset="0"/>
                </a:rPr>
                <a:t>NBR ISO 14001:2015</a:t>
              </a:r>
            </a:p>
            <a:p>
              <a:pPr defTabSz="1219170">
                <a:defRPr/>
              </a:pP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Sistema de </a:t>
              </a:r>
              <a:r>
                <a:rPr lang="en-US" sz="2000" b="1" dirty="0" err="1">
                  <a:solidFill>
                    <a:srgbClr val="767171"/>
                  </a:solidFill>
                  <a:latin typeface="Calibri"/>
                </a:rPr>
                <a:t>Gestão</a:t>
              </a: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 Ambiental</a:t>
              </a:r>
              <a:endParaRPr lang="en-US" sz="3200" b="1" dirty="0">
                <a:solidFill>
                  <a:srgbClr val="00B050"/>
                </a:solidFill>
                <a:latin typeface="Calibri"/>
              </a:endParaRP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166D3A7-EBAD-4EB1-9B86-8F62F313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1375" y="2364762"/>
              <a:ext cx="730691" cy="951054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52BEFA6-85AA-4043-9448-B1A8B4CF5F30}"/>
              </a:ext>
            </a:extLst>
          </p:cNvPr>
          <p:cNvGrpSpPr/>
          <p:nvPr/>
        </p:nvGrpSpPr>
        <p:grpSpPr>
          <a:xfrm>
            <a:off x="5424340" y="3278557"/>
            <a:ext cx="6687461" cy="951054"/>
            <a:chOff x="5131375" y="3415699"/>
            <a:chExt cx="6687461" cy="951054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75BAC76-A5ED-422C-96E9-9861F60BE5D4}"/>
                </a:ext>
              </a:extLst>
            </p:cNvPr>
            <p:cNvSpPr/>
            <p:nvPr/>
          </p:nvSpPr>
          <p:spPr>
            <a:xfrm>
              <a:off x="5972213" y="3489438"/>
              <a:ext cx="58466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2800" b="1" dirty="0">
                  <a:latin typeface="Trebuchet MS" panose="020B0603020202020204" pitchFamily="34" charset="0"/>
                </a:rPr>
                <a:t>OHSAS 18001:2007</a:t>
              </a:r>
            </a:p>
            <a:p>
              <a:pPr defTabSz="1219170">
                <a:defRPr/>
              </a:pP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Sistema de </a:t>
              </a:r>
              <a:r>
                <a:rPr lang="en-US" sz="2000" b="1" dirty="0" err="1">
                  <a:solidFill>
                    <a:srgbClr val="767171"/>
                  </a:solidFill>
                  <a:latin typeface="Calibri"/>
                </a:rPr>
                <a:t>Gestão</a:t>
              </a: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 de </a:t>
              </a:r>
              <a:r>
                <a:rPr lang="en-US" sz="2000" b="1" dirty="0" err="1">
                  <a:solidFill>
                    <a:srgbClr val="767171"/>
                  </a:solidFill>
                  <a:latin typeface="Calibri"/>
                </a:rPr>
                <a:t>Saúde</a:t>
              </a: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 e </a:t>
              </a:r>
              <a:r>
                <a:rPr lang="en-US" sz="2000" b="1" dirty="0" err="1">
                  <a:solidFill>
                    <a:srgbClr val="767171"/>
                  </a:solidFill>
                  <a:latin typeface="Calibri"/>
                </a:rPr>
                <a:t>Segurança</a:t>
              </a:r>
              <a:r>
                <a:rPr lang="en-US" sz="2000" b="1" dirty="0">
                  <a:solidFill>
                    <a:srgbClr val="767171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767171"/>
                  </a:solidFill>
                  <a:latin typeface="Calibri"/>
                </a:rPr>
                <a:t>Operacional</a:t>
              </a:r>
              <a:endParaRPr lang="en-US" sz="2000" b="1" dirty="0">
                <a:solidFill>
                  <a:srgbClr val="767171"/>
                </a:solidFill>
                <a:latin typeface="Calibri"/>
              </a:endParaRP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A2A86FD-A739-40FF-98A3-F8AE96374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1375" y="3415699"/>
              <a:ext cx="730691" cy="951054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B8E7283-F6E0-4B22-8660-1FBFDA1BAC1B}"/>
              </a:ext>
            </a:extLst>
          </p:cNvPr>
          <p:cNvGrpSpPr/>
          <p:nvPr/>
        </p:nvGrpSpPr>
        <p:grpSpPr>
          <a:xfrm>
            <a:off x="5424340" y="5114100"/>
            <a:ext cx="6687461" cy="951054"/>
            <a:chOff x="5131375" y="5517572"/>
            <a:chExt cx="6687461" cy="951054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B2F875C-765F-4728-8EC7-9F76BF6C1545}"/>
                </a:ext>
              </a:extLst>
            </p:cNvPr>
            <p:cNvSpPr/>
            <p:nvPr/>
          </p:nvSpPr>
          <p:spPr>
            <a:xfrm>
              <a:off x="5972213" y="5654074"/>
              <a:ext cx="5846623" cy="725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2800" b="1" dirty="0">
                  <a:latin typeface="Trebuchet MS" panose="020B0603020202020204" pitchFamily="34" charset="0"/>
                </a:rPr>
                <a:t>NBR ISO 17025:2017</a:t>
              </a:r>
            </a:p>
            <a:p>
              <a:pPr defTabSz="121917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767171"/>
                  </a:solidFill>
                </a:rPr>
                <a:t>Sistema de </a:t>
              </a:r>
              <a:r>
                <a:rPr lang="en-US" sz="2000" b="1" dirty="0" err="1">
                  <a:solidFill>
                    <a:srgbClr val="767171"/>
                  </a:solidFill>
                </a:rPr>
                <a:t>Gestão</a:t>
              </a:r>
              <a:r>
                <a:rPr lang="en-US" sz="2000" b="1" dirty="0">
                  <a:solidFill>
                    <a:srgbClr val="767171"/>
                  </a:solidFill>
                </a:rPr>
                <a:t> de </a:t>
              </a:r>
              <a:r>
                <a:rPr lang="en-US" sz="2000" b="1" dirty="0" err="1">
                  <a:solidFill>
                    <a:srgbClr val="767171"/>
                  </a:solidFill>
                </a:rPr>
                <a:t>Laboratório</a:t>
              </a:r>
              <a:r>
                <a:rPr lang="en-US" sz="2000" b="1" dirty="0">
                  <a:solidFill>
                    <a:srgbClr val="767171"/>
                  </a:solidFill>
                </a:rPr>
                <a:t> de </a:t>
              </a:r>
              <a:r>
                <a:rPr lang="en-US" sz="2000" b="1" dirty="0" err="1">
                  <a:solidFill>
                    <a:srgbClr val="767171"/>
                  </a:solidFill>
                </a:rPr>
                <a:t>Calibração</a:t>
              </a:r>
              <a:endParaRPr lang="en-US" sz="3200" b="1" dirty="0">
                <a:solidFill>
                  <a:srgbClr val="00B050"/>
                </a:solidFill>
                <a:latin typeface="Calibri"/>
              </a:endParaRP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A0516439-0F89-4098-BDF9-665DD6A2C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1375" y="5517572"/>
              <a:ext cx="730691" cy="951054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2C3182EF-7541-4364-9546-9F756874636F}"/>
              </a:ext>
            </a:extLst>
          </p:cNvPr>
          <p:cNvGrpSpPr/>
          <p:nvPr/>
        </p:nvGrpSpPr>
        <p:grpSpPr>
          <a:xfrm>
            <a:off x="5424340" y="4231838"/>
            <a:ext cx="5725210" cy="951054"/>
            <a:chOff x="5131375" y="4466636"/>
            <a:chExt cx="5725210" cy="951054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B00A7DF-AC7B-41EA-A2A2-F63D60324324}"/>
                </a:ext>
              </a:extLst>
            </p:cNvPr>
            <p:cNvSpPr/>
            <p:nvPr/>
          </p:nvSpPr>
          <p:spPr>
            <a:xfrm>
              <a:off x="5972213" y="4571757"/>
              <a:ext cx="48843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2800" b="1" dirty="0">
                  <a:latin typeface="Trebuchet MS" panose="020B0603020202020204" pitchFamily="34" charset="0"/>
                </a:rPr>
                <a:t>NBR ISO 10012:2004</a:t>
              </a:r>
            </a:p>
            <a:p>
              <a:pPr defTabSz="1219170">
                <a:defRPr/>
              </a:pPr>
              <a:r>
                <a:rPr lang="en-US" sz="2000" b="1" dirty="0">
                  <a:solidFill>
                    <a:srgbClr val="767171"/>
                  </a:solidFill>
                </a:rPr>
                <a:t>Sistema de </a:t>
              </a:r>
              <a:r>
                <a:rPr lang="en-US" sz="2000" b="1" dirty="0" err="1">
                  <a:solidFill>
                    <a:srgbClr val="767171"/>
                  </a:solidFill>
                </a:rPr>
                <a:t>Gestão</a:t>
              </a:r>
              <a:r>
                <a:rPr lang="en-US" sz="2000" b="1" dirty="0">
                  <a:solidFill>
                    <a:srgbClr val="767171"/>
                  </a:solidFill>
                </a:rPr>
                <a:t> de </a:t>
              </a:r>
              <a:r>
                <a:rPr lang="en-US" sz="2000" b="1" dirty="0" err="1">
                  <a:solidFill>
                    <a:srgbClr val="767171"/>
                  </a:solidFill>
                </a:rPr>
                <a:t>Medição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458F042-115F-4A35-85F7-BD7569DF8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1375" y="4466636"/>
              <a:ext cx="730691" cy="951054"/>
            </a:xfrm>
            <a:prstGeom prst="rect">
              <a:avLst/>
            </a:prstGeom>
          </p:spPr>
        </p:pic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308A1F78-99D5-45D0-9E77-4C06117BA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82" y="2279948"/>
            <a:ext cx="4589114" cy="3571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7F4D41B-0FFF-4C83-86A5-56B382F866AB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3DFA418-AEC0-4B1E-86E7-674199CD7B0B}"/>
              </a:ext>
            </a:extLst>
          </p:cNvPr>
          <p:cNvSpPr txBox="1"/>
          <p:nvPr/>
        </p:nvSpPr>
        <p:spPr>
          <a:xfrm>
            <a:off x="1771650" y="3134553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b="1" dirty="0"/>
              <a:t>7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5B2E880-C821-4A1A-BED6-C0BF72A33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E5AE16-B8BB-435E-99AE-10F27F9A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794243"/>
            <a:ext cx="5504155" cy="5800413"/>
          </a:xfrm>
          <a:prstGeom prst="rect">
            <a:avLst/>
          </a:prstGeom>
        </p:spPr>
      </p:pic>
      <p:grpSp>
        <p:nvGrpSpPr>
          <p:cNvPr id="85" name="Agrupar 84">
            <a:extLst>
              <a:ext uri="{FF2B5EF4-FFF2-40B4-BE49-F238E27FC236}">
                <a16:creationId xmlns:a16="http://schemas.microsoft.com/office/drawing/2014/main" id="{6C1507E8-EEAA-4F0C-866E-F3F6F6BF08BE}"/>
              </a:ext>
            </a:extLst>
          </p:cNvPr>
          <p:cNvGrpSpPr/>
          <p:nvPr/>
        </p:nvGrpSpPr>
        <p:grpSpPr>
          <a:xfrm>
            <a:off x="6186720" y="1747294"/>
            <a:ext cx="5928579" cy="3578832"/>
            <a:chOff x="5584250" y="2891866"/>
            <a:chExt cx="5928579" cy="3578832"/>
          </a:xfrm>
        </p:grpSpPr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BC2847A5-BDD3-4E55-97A9-D9A1F139E703}"/>
                </a:ext>
              </a:extLst>
            </p:cNvPr>
            <p:cNvSpPr/>
            <p:nvPr/>
          </p:nvSpPr>
          <p:spPr>
            <a:xfrm>
              <a:off x="5601664" y="2891866"/>
              <a:ext cx="59111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3200" b="1" dirty="0">
                  <a:latin typeface="Trebuchet MS" panose="020B0603020202020204" pitchFamily="34" charset="0"/>
                </a:rPr>
                <a:t>50% do PIB do Brasil.</a:t>
              </a:r>
            </a:p>
          </p:txBody>
        </p: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4284F6EE-AAB8-4A72-B907-CAC30AFA4F82}"/>
                </a:ext>
              </a:extLst>
            </p:cNvPr>
            <p:cNvSpPr txBox="1"/>
            <p:nvPr/>
          </p:nvSpPr>
          <p:spPr>
            <a:xfrm>
              <a:off x="5584250" y="3429470"/>
              <a:ext cx="4963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tabLst>
                  <a:tab pos="2236788" algn="l"/>
                </a:tabLst>
                <a:defRPr sz="3600">
                  <a:solidFill>
                    <a:srgbClr val="E8650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78">
                <a:tabLst>
                  <a:tab pos="2236732" algn="l"/>
                </a:tabLs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Montserrat Black" panose="00000A00000000000000" pitchFamily="2" charset="0"/>
                  <a:cs typeface="+mn-cs"/>
                </a:rPr>
                <a:t>7</a:t>
              </a:r>
              <a:r>
                <a:rPr lang="en-US" sz="1800" b="1" i="1" dirty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CDLs:</a:t>
              </a:r>
            </a:p>
          </p:txBody>
        </p:sp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C87B9757-C1BD-4FFF-862E-4FC2EE41B1AF}"/>
                </a:ext>
              </a:extLst>
            </p:cNvPr>
            <p:cNvSpPr txBox="1"/>
            <p:nvPr/>
          </p:nvSpPr>
          <p:spPr>
            <a:xfrm>
              <a:off x="5584250" y="4723985"/>
              <a:ext cx="4562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tabLst>
                  <a:tab pos="2236788" algn="l"/>
                </a:tabLst>
                <a:defRPr sz="3600">
                  <a:solidFill>
                    <a:srgbClr val="E8650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Montserrat Black" panose="00000A00000000000000" pitchFamily="2" charset="0"/>
                  <a:cs typeface="+mn-cs"/>
                </a:rPr>
                <a:t>1931</a:t>
              </a:r>
              <a:r>
                <a:rPr lang="en-US" sz="2800" b="1" i="1" dirty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Consumidores</a:t>
              </a:r>
              <a:r>
                <a:rPr lang="en-US" sz="2000" b="1" dirty="0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Industriais</a:t>
              </a:r>
              <a:endParaRPr lang="en-US" sz="32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3A6B0FB7-B65A-4C59-B27B-CF91AA446556}"/>
                </a:ext>
              </a:extLst>
            </p:cNvPr>
            <p:cNvSpPr txBox="1"/>
            <p:nvPr/>
          </p:nvSpPr>
          <p:spPr>
            <a:xfrm>
              <a:off x="5584250" y="4316154"/>
              <a:ext cx="5701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tabLst>
                  <a:tab pos="2236788" algn="l"/>
                </a:tabLst>
                <a:defRPr sz="3600">
                  <a:solidFill>
                    <a:srgbClr val="E8650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Montserrat Black" panose="00000A00000000000000" pitchFamily="2" charset="0"/>
                  <a:cs typeface="+mn-cs"/>
                </a:rPr>
                <a:t>19.546</a:t>
              </a:r>
              <a:r>
                <a:rPr lang="en-US" sz="2800" b="1" i="1" dirty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Consumidores</a:t>
              </a:r>
              <a:r>
                <a:rPr lang="en-US" sz="2000" b="1" dirty="0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Comerciais</a:t>
              </a:r>
              <a:endParaRPr lang="en-US" sz="32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9EA349BB-72E4-441F-8407-0F332BB837B9}"/>
                </a:ext>
              </a:extLst>
            </p:cNvPr>
            <p:cNvSpPr txBox="1"/>
            <p:nvPr/>
          </p:nvSpPr>
          <p:spPr>
            <a:xfrm>
              <a:off x="5584250" y="5131816"/>
              <a:ext cx="3565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tabLst>
                  <a:tab pos="2236788" algn="l"/>
                </a:tabLst>
                <a:defRPr sz="3600">
                  <a:solidFill>
                    <a:srgbClr val="E8650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Montserrat Black" panose="00000A00000000000000" pitchFamily="2" charset="0"/>
                  <a:cs typeface="+mn-cs"/>
                </a:rPr>
                <a:t>507</a:t>
              </a:r>
              <a:r>
                <a:rPr lang="en-US" sz="2800" b="1" i="1" dirty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Postos</a:t>
              </a:r>
              <a:r>
                <a:rPr lang="en-US" sz="2000" b="1" dirty="0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 de GNC</a:t>
              </a:r>
              <a:endParaRPr lang="en-US" sz="32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id="{1EECC41B-B6B2-42DF-B21E-8510C1849CD7}"/>
                </a:ext>
              </a:extLst>
            </p:cNvPr>
            <p:cNvSpPr txBox="1"/>
            <p:nvPr/>
          </p:nvSpPr>
          <p:spPr>
            <a:xfrm>
              <a:off x="5584250" y="3908323"/>
              <a:ext cx="5815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tabLst>
                  <a:tab pos="2236788" algn="l"/>
                </a:tabLst>
                <a:defRPr sz="3600">
                  <a:solidFill>
                    <a:srgbClr val="E8650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Montserrat Black" panose="00000A00000000000000" pitchFamily="2" charset="0"/>
                  <a:cs typeface="+mn-cs"/>
                </a:rPr>
                <a:t>1.944.601</a:t>
              </a:r>
              <a:r>
                <a:rPr lang="en-US" sz="2800" b="1" i="1" dirty="0">
                  <a:solidFill>
                    <a:srgbClr val="E89646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Consumidores</a:t>
              </a:r>
              <a:r>
                <a:rPr lang="en-US" sz="2000" b="1" dirty="0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Residenciais</a:t>
              </a:r>
              <a:endParaRPr lang="en-US" sz="32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6EE0C58E-D5A8-479E-9C99-F80DBD573E57}"/>
                </a:ext>
              </a:extLst>
            </p:cNvPr>
            <p:cNvSpPr txBox="1"/>
            <p:nvPr/>
          </p:nvSpPr>
          <p:spPr>
            <a:xfrm>
              <a:off x="5584250" y="5947478"/>
              <a:ext cx="2575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tabLst>
                  <a:tab pos="2236788" algn="l"/>
                </a:tabLst>
                <a:defRPr sz="3600">
                  <a:solidFill>
                    <a:srgbClr val="E8650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Montserrat Black" panose="00000A00000000000000" pitchFamily="2" charset="0"/>
                  <a:cs typeface="+mn-cs"/>
                </a:rPr>
                <a:t>4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Termelétricas</a:t>
              </a:r>
              <a:endParaRPr lang="en-US" sz="32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EA0BE3FC-56E9-4DE4-BB81-5D1769C7B980}"/>
                </a:ext>
              </a:extLst>
            </p:cNvPr>
            <p:cNvSpPr txBox="1"/>
            <p:nvPr/>
          </p:nvSpPr>
          <p:spPr>
            <a:xfrm>
              <a:off x="5584250" y="5539647"/>
              <a:ext cx="3840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tabLst>
                  <a:tab pos="2236788" algn="l"/>
                </a:tabLst>
                <a:defRPr sz="3600">
                  <a:solidFill>
                    <a:srgbClr val="E8650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Montserrat Black" panose="00000A00000000000000" pitchFamily="2" charset="0"/>
                  <a:cs typeface="+mn-cs"/>
                </a:rPr>
                <a:t>3</a:t>
              </a:r>
              <a:r>
                <a:rPr lang="en-US" sz="2400" b="1" i="1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rebuchet MS" panose="020B0603020202020204" pitchFamily="34" charset="0"/>
                  <a:cs typeface="+mn-cs"/>
                </a:rPr>
                <a:t>Refinarias</a:t>
              </a:r>
              <a:endParaRPr lang="en-US" sz="3200" b="1" dirty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</p:grpSp>
      <p:sp>
        <p:nvSpPr>
          <p:cNvPr id="94" name="Retângulo 93">
            <a:extLst>
              <a:ext uri="{FF2B5EF4-FFF2-40B4-BE49-F238E27FC236}">
                <a16:creationId xmlns:a16="http://schemas.microsoft.com/office/drawing/2014/main" id="{2C987874-2626-47C8-9B9B-B413616A13D7}"/>
              </a:ext>
            </a:extLst>
          </p:cNvPr>
          <p:cNvSpPr/>
          <p:nvPr/>
        </p:nvSpPr>
        <p:spPr>
          <a:xfrm>
            <a:off x="581492" y="312750"/>
            <a:ext cx="7032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Área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de Mercado da TBG</a:t>
            </a:r>
          </a:p>
        </p:txBody>
      </p:sp>
    </p:spTree>
    <p:extLst>
      <p:ext uri="{BB962C8B-B14F-4D97-AF65-F5344CB8AC3E}">
        <p14:creationId xmlns:p14="http://schemas.microsoft.com/office/powerpoint/2010/main" val="28287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E5AE16-B8BB-435E-99AE-10F27F9A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794243"/>
            <a:ext cx="5504155" cy="580041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24AE08-9C07-4397-9885-25E81CAFC2C8}"/>
              </a:ext>
            </a:extLst>
          </p:cNvPr>
          <p:cNvSpPr txBox="1"/>
          <p:nvPr/>
        </p:nvSpPr>
        <p:spPr>
          <a:xfrm>
            <a:off x="2622271" y="5270694"/>
            <a:ext cx="9909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defTabSz="1219140">
              <a:defRPr b="1" i="1">
                <a:solidFill>
                  <a:schemeClr val="accent2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sz="1600" dirty="0">
                <a:solidFill>
                  <a:srgbClr val="0070C0"/>
                </a:solidFill>
              </a:rPr>
              <a:t>TSB</a:t>
            </a:r>
          </a:p>
          <a:p>
            <a:r>
              <a:rPr lang="en-US" sz="1600" dirty="0">
                <a:solidFill>
                  <a:srgbClr val="0070C0"/>
                </a:solidFill>
              </a:rPr>
              <a:t>IP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1935694-9D3D-4C92-ABC0-6DAD55642CB3}"/>
              </a:ext>
            </a:extLst>
          </p:cNvPr>
          <p:cNvSpPr/>
          <p:nvPr/>
        </p:nvSpPr>
        <p:spPr>
          <a:xfrm>
            <a:off x="5921581" y="1402673"/>
            <a:ext cx="5299790" cy="8717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Oportunidade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para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Produção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Boliviana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Possibilidade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de Swap Argentina-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Bolívia</a:t>
            </a:r>
            <a:endParaRPr lang="pt-BR" sz="1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Elipse 21">
            <a:hlinkClick r:id="" action="ppaction://noaction"/>
            <a:extLst>
              <a:ext uri="{FF2B5EF4-FFF2-40B4-BE49-F238E27FC236}">
                <a16:creationId xmlns:a16="http://schemas.microsoft.com/office/drawing/2014/main" id="{CBAD3E89-7BE0-41C7-80AD-A709D11169EE}"/>
              </a:ext>
            </a:extLst>
          </p:cNvPr>
          <p:cNvSpPr/>
          <p:nvPr/>
        </p:nvSpPr>
        <p:spPr>
          <a:xfrm>
            <a:off x="682629" y="1933056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1</a:t>
            </a:r>
          </a:p>
        </p:txBody>
      </p:sp>
      <p:sp>
        <p:nvSpPr>
          <p:cNvPr id="23" name="Elipse 22">
            <a:hlinkClick r:id="" action="ppaction://noaction"/>
            <a:extLst>
              <a:ext uri="{FF2B5EF4-FFF2-40B4-BE49-F238E27FC236}">
                <a16:creationId xmlns:a16="http://schemas.microsoft.com/office/drawing/2014/main" id="{FB7FAD0F-4CF8-471B-80FA-685DD4692794}"/>
              </a:ext>
            </a:extLst>
          </p:cNvPr>
          <p:cNvSpPr/>
          <p:nvPr/>
        </p:nvSpPr>
        <p:spPr>
          <a:xfrm>
            <a:off x="4066501" y="3028673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24" name="Elipse 23">
            <a:hlinkClick r:id="" action="ppaction://noaction"/>
            <a:extLst>
              <a:ext uri="{FF2B5EF4-FFF2-40B4-BE49-F238E27FC236}">
                <a16:creationId xmlns:a16="http://schemas.microsoft.com/office/drawing/2014/main" id="{D6F7CA27-7C2E-4CAA-A946-9B04084EEEAB}"/>
              </a:ext>
            </a:extLst>
          </p:cNvPr>
          <p:cNvSpPr/>
          <p:nvPr/>
        </p:nvSpPr>
        <p:spPr>
          <a:xfrm>
            <a:off x="3382429" y="4117667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3</a:t>
            </a:r>
          </a:p>
        </p:txBody>
      </p:sp>
      <p:sp>
        <p:nvSpPr>
          <p:cNvPr id="26" name="Elipse 25">
            <a:hlinkClick r:id="" action="ppaction://noaction"/>
            <a:extLst>
              <a:ext uri="{FF2B5EF4-FFF2-40B4-BE49-F238E27FC236}">
                <a16:creationId xmlns:a16="http://schemas.microsoft.com/office/drawing/2014/main" id="{8E5B845D-C354-4902-8957-16A5A01AFA82}"/>
              </a:ext>
            </a:extLst>
          </p:cNvPr>
          <p:cNvSpPr/>
          <p:nvPr/>
        </p:nvSpPr>
        <p:spPr>
          <a:xfrm>
            <a:off x="2622271" y="5126694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</a:p>
        </p:txBody>
      </p:sp>
      <p:sp>
        <p:nvSpPr>
          <p:cNvPr id="27" name="Elipse 26">
            <a:hlinkClick r:id="" action="ppaction://noaction"/>
            <a:extLst>
              <a:ext uri="{FF2B5EF4-FFF2-40B4-BE49-F238E27FC236}">
                <a16:creationId xmlns:a16="http://schemas.microsoft.com/office/drawing/2014/main" id="{219D93CF-2C34-4323-B6BA-4CDB5AE2418B}"/>
              </a:ext>
            </a:extLst>
          </p:cNvPr>
          <p:cNvSpPr/>
          <p:nvPr/>
        </p:nvSpPr>
        <p:spPr>
          <a:xfrm>
            <a:off x="5777581" y="1472354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1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EB21EB3-3AD6-4A53-81EC-D21DC0AA160A}"/>
              </a:ext>
            </a:extLst>
          </p:cNvPr>
          <p:cNvSpPr/>
          <p:nvPr/>
        </p:nvSpPr>
        <p:spPr>
          <a:xfrm>
            <a:off x="581492" y="312750"/>
            <a:ext cx="7032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Área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de Mercado da TBG</a:t>
            </a:r>
          </a:p>
        </p:txBody>
      </p:sp>
    </p:spTree>
    <p:extLst>
      <p:ext uri="{BB962C8B-B14F-4D97-AF65-F5344CB8AC3E}">
        <p14:creationId xmlns:p14="http://schemas.microsoft.com/office/powerpoint/2010/main" val="376140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E5AE16-B8BB-435E-99AE-10F27F9A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794243"/>
            <a:ext cx="5504155" cy="580041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24AE08-9C07-4397-9885-25E81CAFC2C8}"/>
              </a:ext>
            </a:extLst>
          </p:cNvPr>
          <p:cNvSpPr txBox="1"/>
          <p:nvPr/>
        </p:nvSpPr>
        <p:spPr>
          <a:xfrm>
            <a:off x="2622271" y="5270694"/>
            <a:ext cx="9909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defTabSz="1219140">
              <a:defRPr b="1" i="1">
                <a:solidFill>
                  <a:schemeClr val="accent2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sz="1600" dirty="0">
                <a:solidFill>
                  <a:srgbClr val="0070C0"/>
                </a:solidFill>
              </a:rPr>
              <a:t>TSB</a:t>
            </a:r>
          </a:p>
          <a:p>
            <a:r>
              <a:rPr lang="en-US" sz="1600" dirty="0">
                <a:solidFill>
                  <a:srgbClr val="0070C0"/>
                </a:solidFill>
              </a:rPr>
              <a:t>IP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C60AAD6-F2E9-48C7-A1F6-7005F659C4C8}"/>
              </a:ext>
            </a:extLst>
          </p:cNvPr>
          <p:cNvSpPr/>
          <p:nvPr/>
        </p:nvSpPr>
        <p:spPr>
          <a:xfrm>
            <a:off x="5921581" y="2529623"/>
            <a:ext cx="5299790" cy="8717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Produção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do Pre-Sal e GNL</a:t>
            </a:r>
            <a:endParaRPr lang="pt-BR" sz="1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Elipse 21">
            <a:hlinkClick r:id="" action="ppaction://noaction"/>
            <a:extLst>
              <a:ext uri="{FF2B5EF4-FFF2-40B4-BE49-F238E27FC236}">
                <a16:creationId xmlns:a16="http://schemas.microsoft.com/office/drawing/2014/main" id="{CBAD3E89-7BE0-41C7-80AD-A709D11169EE}"/>
              </a:ext>
            </a:extLst>
          </p:cNvPr>
          <p:cNvSpPr/>
          <p:nvPr/>
        </p:nvSpPr>
        <p:spPr>
          <a:xfrm>
            <a:off x="682629" y="1933056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1</a:t>
            </a:r>
          </a:p>
        </p:txBody>
      </p:sp>
      <p:sp>
        <p:nvSpPr>
          <p:cNvPr id="23" name="Elipse 22">
            <a:hlinkClick r:id="" action="ppaction://noaction"/>
            <a:extLst>
              <a:ext uri="{FF2B5EF4-FFF2-40B4-BE49-F238E27FC236}">
                <a16:creationId xmlns:a16="http://schemas.microsoft.com/office/drawing/2014/main" id="{FB7FAD0F-4CF8-471B-80FA-685DD4692794}"/>
              </a:ext>
            </a:extLst>
          </p:cNvPr>
          <p:cNvSpPr/>
          <p:nvPr/>
        </p:nvSpPr>
        <p:spPr>
          <a:xfrm>
            <a:off x="4142701" y="3028673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24" name="Elipse 23">
            <a:hlinkClick r:id="" action="ppaction://noaction"/>
            <a:extLst>
              <a:ext uri="{FF2B5EF4-FFF2-40B4-BE49-F238E27FC236}">
                <a16:creationId xmlns:a16="http://schemas.microsoft.com/office/drawing/2014/main" id="{D6F7CA27-7C2E-4CAA-A946-9B04084EEEAB}"/>
              </a:ext>
            </a:extLst>
          </p:cNvPr>
          <p:cNvSpPr/>
          <p:nvPr/>
        </p:nvSpPr>
        <p:spPr>
          <a:xfrm>
            <a:off x="3382429" y="4117667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3</a:t>
            </a:r>
          </a:p>
        </p:txBody>
      </p:sp>
      <p:sp>
        <p:nvSpPr>
          <p:cNvPr id="26" name="Elipse 25">
            <a:hlinkClick r:id="" action="ppaction://noaction"/>
            <a:extLst>
              <a:ext uri="{FF2B5EF4-FFF2-40B4-BE49-F238E27FC236}">
                <a16:creationId xmlns:a16="http://schemas.microsoft.com/office/drawing/2014/main" id="{8E5B845D-C354-4902-8957-16A5A01AFA82}"/>
              </a:ext>
            </a:extLst>
          </p:cNvPr>
          <p:cNvSpPr/>
          <p:nvPr/>
        </p:nvSpPr>
        <p:spPr>
          <a:xfrm>
            <a:off x="2622271" y="5126694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</a:p>
        </p:txBody>
      </p:sp>
      <p:sp>
        <p:nvSpPr>
          <p:cNvPr id="28" name="Elipse 27">
            <a:hlinkClick r:id="" action="ppaction://noaction"/>
            <a:extLst>
              <a:ext uri="{FF2B5EF4-FFF2-40B4-BE49-F238E27FC236}">
                <a16:creationId xmlns:a16="http://schemas.microsoft.com/office/drawing/2014/main" id="{D815DE87-916F-487C-9D39-0B598F5507C4}"/>
              </a:ext>
            </a:extLst>
          </p:cNvPr>
          <p:cNvSpPr/>
          <p:nvPr/>
        </p:nvSpPr>
        <p:spPr>
          <a:xfrm>
            <a:off x="5777581" y="2555484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29E1058-D2F3-4929-AEED-0F0A81F89825}"/>
              </a:ext>
            </a:extLst>
          </p:cNvPr>
          <p:cNvSpPr/>
          <p:nvPr/>
        </p:nvSpPr>
        <p:spPr>
          <a:xfrm>
            <a:off x="581492" y="312750"/>
            <a:ext cx="7032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Área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de Mercado da TBG</a:t>
            </a:r>
          </a:p>
        </p:txBody>
      </p:sp>
    </p:spTree>
    <p:extLst>
      <p:ext uri="{BB962C8B-B14F-4D97-AF65-F5344CB8AC3E}">
        <p14:creationId xmlns:p14="http://schemas.microsoft.com/office/powerpoint/2010/main" val="158489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E5AE16-B8BB-435E-99AE-10F27F9A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794243"/>
            <a:ext cx="5504155" cy="580041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24AE08-9C07-4397-9885-25E81CAFC2C8}"/>
              </a:ext>
            </a:extLst>
          </p:cNvPr>
          <p:cNvSpPr txBox="1"/>
          <p:nvPr/>
        </p:nvSpPr>
        <p:spPr>
          <a:xfrm>
            <a:off x="2622271" y="5270694"/>
            <a:ext cx="9909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defTabSz="1219140">
              <a:defRPr b="1" i="1">
                <a:solidFill>
                  <a:schemeClr val="accent2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sz="1600" dirty="0">
                <a:solidFill>
                  <a:srgbClr val="0070C0"/>
                </a:solidFill>
              </a:rPr>
              <a:t>TSB</a:t>
            </a:r>
          </a:p>
          <a:p>
            <a:r>
              <a:rPr lang="en-US" sz="1600" dirty="0">
                <a:solidFill>
                  <a:srgbClr val="0070C0"/>
                </a:solidFill>
              </a:rPr>
              <a:t>IP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00CC539-F97E-4E95-B035-BDC16C779E73}"/>
              </a:ext>
            </a:extLst>
          </p:cNvPr>
          <p:cNvSpPr/>
          <p:nvPr/>
        </p:nvSpPr>
        <p:spPr>
          <a:xfrm>
            <a:off x="5921581" y="3656573"/>
            <a:ext cx="5299790" cy="8717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Início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Operação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Comercial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prevista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para Abril de 2021,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proporcionando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competição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 no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suprimento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de gas natural</a:t>
            </a:r>
            <a:endParaRPr lang="pt-BR" sz="1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Elipse 21">
            <a:hlinkClick r:id="" action="ppaction://noaction"/>
            <a:extLst>
              <a:ext uri="{FF2B5EF4-FFF2-40B4-BE49-F238E27FC236}">
                <a16:creationId xmlns:a16="http://schemas.microsoft.com/office/drawing/2014/main" id="{CBAD3E89-7BE0-41C7-80AD-A709D11169EE}"/>
              </a:ext>
            </a:extLst>
          </p:cNvPr>
          <p:cNvSpPr/>
          <p:nvPr/>
        </p:nvSpPr>
        <p:spPr>
          <a:xfrm>
            <a:off x="682629" y="1933056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1</a:t>
            </a:r>
          </a:p>
        </p:txBody>
      </p:sp>
      <p:sp>
        <p:nvSpPr>
          <p:cNvPr id="23" name="Elipse 22">
            <a:hlinkClick r:id="" action="ppaction://noaction"/>
            <a:extLst>
              <a:ext uri="{FF2B5EF4-FFF2-40B4-BE49-F238E27FC236}">
                <a16:creationId xmlns:a16="http://schemas.microsoft.com/office/drawing/2014/main" id="{FB7FAD0F-4CF8-471B-80FA-685DD4692794}"/>
              </a:ext>
            </a:extLst>
          </p:cNvPr>
          <p:cNvSpPr/>
          <p:nvPr/>
        </p:nvSpPr>
        <p:spPr>
          <a:xfrm>
            <a:off x="4066501" y="3028673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24" name="Elipse 23">
            <a:hlinkClick r:id="" action="ppaction://noaction"/>
            <a:extLst>
              <a:ext uri="{FF2B5EF4-FFF2-40B4-BE49-F238E27FC236}">
                <a16:creationId xmlns:a16="http://schemas.microsoft.com/office/drawing/2014/main" id="{D6F7CA27-7C2E-4CAA-A946-9B04084EEEAB}"/>
              </a:ext>
            </a:extLst>
          </p:cNvPr>
          <p:cNvSpPr/>
          <p:nvPr/>
        </p:nvSpPr>
        <p:spPr>
          <a:xfrm>
            <a:off x="3382429" y="4117667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3</a:t>
            </a:r>
          </a:p>
        </p:txBody>
      </p:sp>
      <p:sp>
        <p:nvSpPr>
          <p:cNvPr id="26" name="Elipse 25">
            <a:hlinkClick r:id="" action="ppaction://noaction"/>
            <a:extLst>
              <a:ext uri="{FF2B5EF4-FFF2-40B4-BE49-F238E27FC236}">
                <a16:creationId xmlns:a16="http://schemas.microsoft.com/office/drawing/2014/main" id="{8E5B845D-C354-4902-8957-16A5A01AFA82}"/>
              </a:ext>
            </a:extLst>
          </p:cNvPr>
          <p:cNvSpPr/>
          <p:nvPr/>
        </p:nvSpPr>
        <p:spPr>
          <a:xfrm>
            <a:off x="2622271" y="5126694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</a:p>
        </p:txBody>
      </p:sp>
      <p:sp>
        <p:nvSpPr>
          <p:cNvPr id="29" name="Elipse 28">
            <a:hlinkClick r:id="" action="ppaction://noaction"/>
            <a:extLst>
              <a:ext uri="{FF2B5EF4-FFF2-40B4-BE49-F238E27FC236}">
                <a16:creationId xmlns:a16="http://schemas.microsoft.com/office/drawing/2014/main" id="{A402442A-8D78-45A4-A83D-B02BD9C399D7}"/>
              </a:ext>
            </a:extLst>
          </p:cNvPr>
          <p:cNvSpPr/>
          <p:nvPr/>
        </p:nvSpPr>
        <p:spPr>
          <a:xfrm>
            <a:off x="5777581" y="3726517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3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0D7D2D6-4711-434C-8CB4-CB77C43E0960}"/>
              </a:ext>
            </a:extLst>
          </p:cNvPr>
          <p:cNvSpPr/>
          <p:nvPr/>
        </p:nvSpPr>
        <p:spPr>
          <a:xfrm>
            <a:off x="581492" y="312750"/>
            <a:ext cx="7032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Área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de Mercado da TBG</a:t>
            </a:r>
          </a:p>
        </p:txBody>
      </p:sp>
    </p:spTree>
    <p:extLst>
      <p:ext uri="{BB962C8B-B14F-4D97-AF65-F5344CB8AC3E}">
        <p14:creationId xmlns:p14="http://schemas.microsoft.com/office/powerpoint/2010/main" val="330555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8EA7B5-897B-49B5-899E-8E7E4613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CFBD58-3D48-415E-8159-ABBD588AE2F8}"/>
              </a:ext>
            </a:extLst>
          </p:cNvPr>
          <p:cNvSpPr/>
          <p:nvPr/>
        </p:nvSpPr>
        <p:spPr>
          <a:xfrm>
            <a:off x="494406" y="203840"/>
            <a:ext cx="87086" cy="954107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E5AE16-B8BB-435E-99AE-10F27F9A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93" y="818676"/>
            <a:ext cx="5504155" cy="580041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24AE08-9C07-4397-9885-25E81CAFC2C8}"/>
              </a:ext>
            </a:extLst>
          </p:cNvPr>
          <p:cNvSpPr txBox="1"/>
          <p:nvPr/>
        </p:nvSpPr>
        <p:spPr>
          <a:xfrm>
            <a:off x="2622271" y="5270694"/>
            <a:ext cx="9909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defTabSz="1219140">
              <a:defRPr b="1" i="1">
                <a:solidFill>
                  <a:schemeClr val="accent2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sz="1600" dirty="0">
                <a:solidFill>
                  <a:srgbClr val="0070C0"/>
                </a:solidFill>
              </a:rPr>
              <a:t>TSB</a:t>
            </a:r>
          </a:p>
          <a:p>
            <a:r>
              <a:rPr lang="en-US" sz="1600" dirty="0">
                <a:solidFill>
                  <a:srgbClr val="0070C0"/>
                </a:solidFill>
              </a:rPr>
              <a:t>IP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3156175-953E-4F53-BE67-F625F16E9335}"/>
              </a:ext>
            </a:extLst>
          </p:cNvPr>
          <p:cNvSpPr/>
          <p:nvPr/>
        </p:nvSpPr>
        <p:spPr>
          <a:xfrm>
            <a:off x="5921581" y="4783523"/>
            <a:ext cx="5299790" cy="8717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Gás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da Argentina e GNL (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possibilidade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pt-BR" sz="1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Elipse 21">
            <a:hlinkClick r:id="" action="ppaction://noaction"/>
            <a:extLst>
              <a:ext uri="{FF2B5EF4-FFF2-40B4-BE49-F238E27FC236}">
                <a16:creationId xmlns:a16="http://schemas.microsoft.com/office/drawing/2014/main" id="{CBAD3E89-7BE0-41C7-80AD-A709D11169EE}"/>
              </a:ext>
            </a:extLst>
          </p:cNvPr>
          <p:cNvSpPr/>
          <p:nvPr/>
        </p:nvSpPr>
        <p:spPr>
          <a:xfrm>
            <a:off x="682629" y="1933056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1</a:t>
            </a:r>
          </a:p>
        </p:txBody>
      </p:sp>
      <p:sp>
        <p:nvSpPr>
          <p:cNvPr id="23" name="Elipse 22">
            <a:hlinkClick r:id="" action="ppaction://noaction"/>
            <a:extLst>
              <a:ext uri="{FF2B5EF4-FFF2-40B4-BE49-F238E27FC236}">
                <a16:creationId xmlns:a16="http://schemas.microsoft.com/office/drawing/2014/main" id="{FB7FAD0F-4CF8-471B-80FA-685DD4692794}"/>
              </a:ext>
            </a:extLst>
          </p:cNvPr>
          <p:cNvSpPr/>
          <p:nvPr/>
        </p:nvSpPr>
        <p:spPr>
          <a:xfrm>
            <a:off x="4066501" y="3028673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24" name="Elipse 23">
            <a:hlinkClick r:id="" action="ppaction://noaction"/>
            <a:extLst>
              <a:ext uri="{FF2B5EF4-FFF2-40B4-BE49-F238E27FC236}">
                <a16:creationId xmlns:a16="http://schemas.microsoft.com/office/drawing/2014/main" id="{D6F7CA27-7C2E-4CAA-A946-9B04084EEEAB}"/>
              </a:ext>
            </a:extLst>
          </p:cNvPr>
          <p:cNvSpPr/>
          <p:nvPr/>
        </p:nvSpPr>
        <p:spPr>
          <a:xfrm>
            <a:off x="3382429" y="4117667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3</a:t>
            </a:r>
          </a:p>
        </p:txBody>
      </p:sp>
      <p:sp>
        <p:nvSpPr>
          <p:cNvPr id="26" name="Elipse 25">
            <a:hlinkClick r:id="" action="ppaction://noaction"/>
            <a:extLst>
              <a:ext uri="{FF2B5EF4-FFF2-40B4-BE49-F238E27FC236}">
                <a16:creationId xmlns:a16="http://schemas.microsoft.com/office/drawing/2014/main" id="{8E5B845D-C354-4902-8957-16A5A01AFA82}"/>
              </a:ext>
            </a:extLst>
          </p:cNvPr>
          <p:cNvSpPr/>
          <p:nvPr/>
        </p:nvSpPr>
        <p:spPr>
          <a:xfrm>
            <a:off x="2622271" y="5126694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</a:p>
        </p:txBody>
      </p:sp>
      <p:sp>
        <p:nvSpPr>
          <p:cNvPr id="30" name="Elipse 29">
            <a:hlinkClick r:id="" action="ppaction://noaction"/>
            <a:extLst>
              <a:ext uri="{FF2B5EF4-FFF2-40B4-BE49-F238E27FC236}">
                <a16:creationId xmlns:a16="http://schemas.microsoft.com/office/drawing/2014/main" id="{21B9FE4D-D563-4944-8E31-CAA3F335FA6D}"/>
              </a:ext>
            </a:extLst>
          </p:cNvPr>
          <p:cNvSpPr/>
          <p:nvPr/>
        </p:nvSpPr>
        <p:spPr>
          <a:xfrm>
            <a:off x="5777581" y="4905115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658A208-A921-4245-B2D7-C84ADC509FB7}"/>
              </a:ext>
            </a:extLst>
          </p:cNvPr>
          <p:cNvSpPr/>
          <p:nvPr/>
        </p:nvSpPr>
        <p:spPr>
          <a:xfrm>
            <a:off x="581492" y="312750"/>
            <a:ext cx="7032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2060"/>
                </a:solidFill>
                <a:latin typeface="Montserrat Black" panose="00000A00000000000000" pitchFamily="2" charset="0"/>
              </a:rPr>
              <a:t>Área</a:t>
            </a:r>
            <a:r>
              <a:rPr lang="en-US" sz="4000" dirty="0">
                <a:solidFill>
                  <a:srgbClr val="002060"/>
                </a:solidFill>
                <a:latin typeface="Montserrat Black" panose="00000A00000000000000" pitchFamily="2" charset="0"/>
              </a:rPr>
              <a:t> de Mercado da TBG</a:t>
            </a:r>
          </a:p>
        </p:txBody>
      </p:sp>
    </p:spTree>
    <p:extLst>
      <p:ext uri="{BB962C8B-B14F-4D97-AF65-F5344CB8AC3E}">
        <p14:creationId xmlns:p14="http://schemas.microsoft.com/office/powerpoint/2010/main" val="2794857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Lato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Lato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511</Words>
  <Application>Microsoft Office PowerPoint</Application>
  <PresentationFormat>Widescreen</PresentationFormat>
  <Paragraphs>106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Montserrat Black</vt:lpstr>
      <vt:lpstr>Calibri</vt:lpstr>
      <vt:lpstr>Calibri Light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Teixeira Coelho Junior</dc:creator>
  <cp:lastModifiedBy>Jorge</cp:lastModifiedBy>
  <cp:revision>70</cp:revision>
  <dcterms:created xsi:type="dcterms:W3CDTF">2021-04-07T18:51:24Z</dcterms:created>
  <dcterms:modified xsi:type="dcterms:W3CDTF">2021-11-09T01:37:16Z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cf6486-c327-4a0f-bf06-97f298fbc39a_Enabled">
    <vt:lpwstr>true</vt:lpwstr>
  </property>
  <property fmtid="{D5CDD505-2E9C-101B-9397-08002B2CF9AE}" pid="3" name="MSIP_Label_08cf6486-c327-4a0f-bf06-97f298fbc39a_SetDate">
    <vt:lpwstr>2021-11-09T01:37:15Z</vt:lpwstr>
  </property>
  <property fmtid="{D5CDD505-2E9C-101B-9397-08002B2CF9AE}" pid="4" name="MSIP_Label_08cf6486-c327-4a0f-bf06-97f298fbc39a_Method">
    <vt:lpwstr>Standard</vt:lpwstr>
  </property>
  <property fmtid="{D5CDD505-2E9C-101B-9397-08002B2CF9AE}" pid="5" name="MSIP_Label_08cf6486-c327-4a0f-bf06-97f298fbc39a_Name">
    <vt:lpwstr>Nível de Proteção 1</vt:lpwstr>
  </property>
  <property fmtid="{D5CDD505-2E9C-101B-9397-08002B2CF9AE}" pid="6" name="MSIP_Label_08cf6486-c327-4a0f-bf06-97f298fbc39a_SiteId">
    <vt:lpwstr>adf9b643-58ba-48b0-89ae-1706ae9a40bc</vt:lpwstr>
  </property>
  <property fmtid="{D5CDD505-2E9C-101B-9397-08002B2CF9AE}" pid="7" name="MSIP_Label_08cf6486-c327-4a0f-bf06-97f298fbc39a_ActionId">
    <vt:lpwstr>d60a781f-fae3-4b4d-94d5-5b2a1ffea623</vt:lpwstr>
  </property>
  <property fmtid="{D5CDD505-2E9C-101B-9397-08002B2CF9AE}" pid="8" name="MSIP_Label_08cf6486-c327-4a0f-bf06-97f298fbc39a_ContentBits">
    <vt:lpwstr>1</vt:lpwstr>
  </property>
</Properties>
</file>