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theme/themeOverride1.xml" ContentType="application/vnd.openxmlformats-officedocument.themeOverrid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theme/themeOverride2.xml" ContentType="application/vnd.openxmlformats-officedocument.themeOverrid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4"/>
  </p:sldMasterIdLst>
  <p:notesMasterIdLst>
    <p:notesMasterId r:id="rId7"/>
  </p:notesMasterIdLst>
  <p:handoutMasterIdLst>
    <p:handoutMasterId r:id="rId8"/>
  </p:handoutMasterIdLst>
  <p:sldIdLst>
    <p:sldId id="257" r:id="rId5"/>
    <p:sldId id="925" r:id="rId6"/>
  </p:sldIdLst>
  <p:sldSz cx="7772400" cy="10058400"/>
  <p:notesSz cx="7104063" cy="10234613"/>
  <p:defaultTextStyle>
    <a:defPPr rtl="0">
      <a:defRPr lang="pt-b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B02"/>
    <a:srgbClr val="DE7604"/>
    <a:srgbClr val="FF6600"/>
    <a:srgbClr val="0033CC"/>
    <a:srgbClr val="DDFEB4"/>
    <a:srgbClr val="53CD6A"/>
    <a:srgbClr val="07C527"/>
    <a:srgbClr val="000000"/>
    <a:srgbClr val="E1FEBE"/>
    <a:srgbClr val="0000CC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89873" autoAdjust="0"/>
  </p:normalViewPr>
  <p:slideViewPr>
    <p:cSldViewPr snapToGrid="0">
      <p:cViewPr varScale="1">
        <p:scale>
          <a:sx n="52" d="100"/>
          <a:sy n="52" d="100"/>
        </p:scale>
        <p:origin x="21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1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Leonardo\Infografico\2021\Tabelas%20e%20Gr&#225;ficos%20-%20Infogr&#225;fico_Jan_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ardo\COGEN%20Dropbox\Infografico\2021\12%20Dezembro\Tabelas%20e%20Gr&#225;ficos%20-%20Infogr&#225;fico_Dez_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afico\2022\1%20Janeiro\Tabelas%20e%20Gr&#225;ficos%20-%20Infogr&#225;fico_Jan_2022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afico\2022\1%20Janeiro\Tabelas%20e%20Gr&#225;ficos%20-%20Infogr&#225;fico_Jan_2022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afico\2022\1%20Janeiro\Tabelas%20e%20Gr&#225;ficos%20-%20Infogr&#225;fico_Jan_2022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package" Target="../embeddings/Microsoft_Excel_Worksheet1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package" Target="../embeddings/Microsoft_Excel_Worksheet2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&#225;fico\2022\9.%20Setembro\Tabelas%20e%20Gr&#225;ficos%20-%20Infogr&#225;fico_Set_2022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package" Target="../embeddings/Microsoft_Excel_Worksheet3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Desktop\Pasta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&#225;fico\2022\6.%20Junho\Tabelas%20e%20Gr&#225;ficos%20-%20Infogr&#225;fico_Jun_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&#225;fico\2022\6.%20Junho\Tabelas%20e%20Gr&#225;ficos%20-%20Infogr&#225;fico_Jun_202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&#225;fico\2022\6.%20Junho\Tabelas%20e%20Gr&#225;ficos%20-%20Infogr&#225;fico_Jun_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Documents\Tabelas%20e%20Gr&#225;ficos%20-%20Infogr&#225;fico_Jan_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Documents\Tabelas%20e%20Gr&#225;ficos%20-%20Infogr&#225;fico_Jan_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ucas\COGEN%20Dropbox\Infografico\2021\10%20Outubro\Tabelas%20e%20Gr&#225;ficos%20-%20Infogr&#225;fico_Out_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434014659781332"/>
          <c:y val="0.10718143123695763"/>
          <c:w val="0.3094373189318651"/>
          <c:h val="0.79262172535808539"/>
        </c:manualLayout>
      </c:layout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072538860103627E-2"/>
          <c:y val="0.25172215315190866"/>
          <c:w val="0.38738144778534805"/>
          <c:h val="0.649128332642630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Biogás!$M$1:$M$2</c:f>
              <c:strCache>
                <c:ptCount val="2"/>
                <c:pt idx="0">
                  <c:v>MW</c:v>
                </c:pt>
                <c:pt idx="1">
                  <c:v>Instalado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Biogás!$L$3:$L$14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Biogás!$M$3:$M$14</c:f>
              <c:numCache>
                <c:formatCode>General</c:formatCode>
                <c:ptCount val="12"/>
                <c:pt idx="0">
                  <c:v>100</c:v>
                </c:pt>
                <c:pt idx="1">
                  <c:v>150</c:v>
                </c:pt>
                <c:pt idx="2">
                  <c:v>200</c:v>
                </c:pt>
                <c:pt idx="3">
                  <c:v>220</c:v>
                </c:pt>
                <c:pt idx="4">
                  <c:v>250</c:v>
                </c:pt>
                <c:pt idx="5">
                  <c:v>260</c:v>
                </c:pt>
                <c:pt idx="6">
                  <c:v>270</c:v>
                </c:pt>
                <c:pt idx="7">
                  <c:v>290</c:v>
                </c:pt>
                <c:pt idx="8">
                  <c:v>300</c:v>
                </c:pt>
                <c:pt idx="9" formatCode="0">
                  <c:v>332.2</c:v>
                </c:pt>
                <c:pt idx="10" formatCode="0">
                  <c:v>344.6</c:v>
                </c:pt>
                <c:pt idx="11" formatCode="0">
                  <c:v>368.76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E8-4579-A4FD-AAB68B9419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550256"/>
        <c:axId val="530549600"/>
      </c:barChart>
      <c:catAx>
        <c:axId val="53055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49600"/>
        <c:crosses val="autoZero"/>
        <c:auto val="1"/>
        <c:lblAlgn val="ctr"/>
        <c:lblOffset val="100"/>
        <c:noMultiLvlLbl val="0"/>
      </c:catAx>
      <c:valAx>
        <c:axId val="530549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0550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419460726639656E-2"/>
          <c:y val="4.3862733819455088E-2"/>
          <c:w val="0.8678896886141767"/>
          <c:h val="0.86363368055119472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9239695"/>
        <c:axId val="239248431"/>
      </c:barChart>
      <c:catAx>
        <c:axId val="2392396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248431"/>
        <c:crosses val="autoZero"/>
        <c:auto val="1"/>
        <c:lblAlgn val="ctr"/>
        <c:lblOffset val="100"/>
        <c:noMultiLvlLbl val="0"/>
      </c:catAx>
      <c:valAx>
        <c:axId val="239248431"/>
        <c:scaling>
          <c:orientation val="minMax"/>
        </c:scaling>
        <c:delete val="1"/>
        <c:axPos val="b"/>
        <c:numFmt formatCode="0.00" sourceLinked="1"/>
        <c:majorTickMark val="none"/>
        <c:minorTickMark val="none"/>
        <c:tickLblPos val="nextTo"/>
        <c:crossAx val="239239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'Micro Mini GD'!$I$57</c:f>
              <c:strCache>
                <c:ptCount val="1"/>
                <c:pt idx="0">
                  <c:v>%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tx2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A7B-427F-9D19-6AF28274EE39}"/>
              </c:ext>
            </c:extLst>
          </c:dPt>
          <c:dPt>
            <c:idx val="1"/>
            <c:bubble3D val="0"/>
            <c:spPr>
              <a:solidFill>
                <a:schemeClr val="accent4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A7B-427F-9D19-6AF28274EE39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A7B-427F-9D19-6AF28274EE39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A7B-427F-9D19-6AF28274EE39}"/>
              </c:ext>
            </c:extLst>
          </c:dPt>
          <c:dLbls>
            <c:dLbl>
              <c:idx val="0"/>
              <c:layout>
                <c:manualLayout>
                  <c:x val="-0.12069954986196674"/>
                  <c:y val="-0.1643136713174012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78,2%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A7B-427F-9D19-6AF28274EE39}"/>
                </c:ext>
              </c:extLst>
            </c:dLbl>
            <c:dLbl>
              <c:idx val="1"/>
              <c:layout>
                <c:manualLayout>
                  <c:x val="0.1122200129024276"/>
                  <c:y val="0.16037196639818305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</a:rPr>
                      <a:t>20,9%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A7B-427F-9D19-6AF28274EE39}"/>
                </c:ext>
              </c:extLst>
            </c:dLbl>
            <c:dLbl>
              <c:idx val="2"/>
              <c:layout>
                <c:manualLayout>
                  <c:x val="-4.944786694409313E-2"/>
                  <c:y val="-9.3442924897545708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0,8%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A7B-427F-9D19-6AF28274EE39}"/>
                </c:ext>
              </c:extLst>
            </c:dLbl>
            <c:dLbl>
              <c:idx val="3"/>
              <c:layout>
                <c:manualLayout>
                  <c:x val="7.0855126269838031E-2"/>
                  <c:y val="1.07611548556430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A7B-427F-9D19-6AF28274EE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'Micro Mini GD'!$G$58:$G$61</c:f>
              <c:strCache>
                <c:ptCount val="4"/>
                <c:pt idx="0">
                  <c:v>Autoconsumo</c:v>
                </c:pt>
                <c:pt idx="1">
                  <c:v>Autoconsumo Remoto</c:v>
                </c:pt>
                <c:pt idx="2">
                  <c:v>Geração Compartilhada</c:v>
                </c:pt>
                <c:pt idx="3">
                  <c:v>Múltiplas Unidades</c:v>
                </c:pt>
              </c:strCache>
            </c:strRef>
          </c:cat>
          <c:val>
            <c:numRef>
              <c:f>'Micro Mini GD'!$I$58:$I$61</c:f>
              <c:numCache>
                <c:formatCode>0.0%</c:formatCode>
                <c:ptCount val="4"/>
                <c:pt idx="0">
                  <c:v>0.78279996796375317</c:v>
                </c:pt>
                <c:pt idx="1">
                  <c:v>0.20757331591875816</c:v>
                </c:pt>
                <c:pt idx="2">
                  <c:v>9.077413301907299E-3</c:v>
                </c:pt>
                <c:pt idx="3">
                  <c:v>5.493028155812334E-4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A7B-427F-9D19-6AF28274EE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5214878443224901E-2"/>
          <c:y val="1.294437049237041E-2"/>
          <c:w val="0.47267884443737462"/>
          <c:h val="0.849701058141371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7419460726639656E-2"/>
          <c:y val="4.3862733819455088E-2"/>
          <c:w val="0.8678896886141767"/>
          <c:h val="0.8636336805511947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FFCC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'Solar FV'!$A$13:$A$21</c:f>
              <c:strCache>
                <c:ptCount val="9"/>
                <c:pt idx="0">
                  <c:v>RN</c:v>
                </c:pt>
                <c:pt idx="1">
                  <c:v>PR</c:v>
                </c:pt>
                <c:pt idx="2">
                  <c:v>MT</c:v>
                </c:pt>
                <c:pt idx="3">
                  <c:v>CE</c:v>
                </c:pt>
                <c:pt idx="4">
                  <c:v>RS</c:v>
                </c:pt>
                <c:pt idx="5">
                  <c:v>PI</c:v>
                </c:pt>
                <c:pt idx="6">
                  <c:v>BA</c:v>
                </c:pt>
                <c:pt idx="7">
                  <c:v>SP</c:v>
                </c:pt>
                <c:pt idx="8">
                  <c:v>MG</c:v>
                </c:pt>
              </c:strCache>
            </c:strRef>
          </c:cat>
          <c:val>
            <c:numRef>
              <c:f>'Solar FV'!$D$13:$D$21</c:f>
              <c:numCache>
                <c:formatCode>0.0</c:formatCode>
                <c:ptCount val="9"/>
                <c:pt idx="0">
                  <c:v>0.45735758999999998</c:v>
                </c:pt>
                <c:pt idx="1">
                  <c:v>0.53179818000000001</c:v>
                </c:pt>
                <c:pt idx="2">
                  <c:v>0.78511235999999995</c:v>
                </c:pt>
                <c:pt idx="3">
                  <c:v>1.04754882</c:v>
                </c:pt>
                <c:pt idx="4">
                  <c:v>1.3698947000000001</c:v>
                </c:pt>
                <c:pt idx="5">
                  <c:v>1.4241202199999998</c:v>
                </c:pt>
                <c:pt idx="6">
                  <c:v>1.8727162399999999</c:v>
                </c:pt>
                <c:pt idx="7">
                  <c:v>2.2026273999999999</c:v>
                </c:pt>
                <c:pt idx="8">
                  <c:v>2.66066461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BD-4404-B099-B730197253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39239695"/>
        <c:axId val="239248431"/>
      </c:barChart>
      <c:catAx>
        <c:axId val="23923969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9248431"/>
        <c:crosses val="autoZero"/>
        <c:auto val="1"/>
        <c:lblAlgn val="ctr"/>
        <c:lblOffset val="100"/>
        <c:noMultiLvlLbl val="0"/>
      </c:catAx>
      <c:valAx>
        <c:axId val="239248431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2392396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Biogás!$M$16</c:f>
              <c:strCache>
                <c:ptCount val="1"/>
                <c:pt idx="0">
                  <c:v>MW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Biogás!$L$17:$L$24</c:f>
              <c:strCache>
                <c:ptCount val="8"/>
                <c:pt idx="0">
                  <c:v>PA</c:v>
                </c:pt>
                <c:pt idx="1">
                  <c:v>BA</c:v>
                </c:pt>
                <c:pt idx="2">
                  <c:v>MG</c:v>
                </c:pt>
                <c:pt idx="3">
                  <c:v>RS</c:v>
                </c:pt>
                <c:pt idx="4">
                  <c:v>PE</c:v>
                </c:pt>
                <c:pt idx="5">
                  <c:v>RJ</c:v>
                </c:pt>
                <c:pt idx="6">
                  <c:v>PR</c:v>
                </c:pt>
                <c:pt idx="7">
                  <c:v>SP</c:v>
                </c:pt>
              </c:strCache>
            </c:strRef>
          </c:cat>
          <c:val>
            <c:numRef>
              <c:f>Biogás!$M$17:$M$24</c:f>
              <c:numCache>
                <c:formatCode>0</c:formatCode>
                <c:ptCount val="8"/>
                <c:pt idx="0">
                  <c:v>14</c:v>
                </c:pt>
                <c:pt idx="1">
                  <c:v>19.7</c:v>
                </c:pt>
                <c:pt idx="2">
                  <c:v>23.8</c:v>
                </c:pt>
                <c:pt idx="3">
                  <c:v>25.1</c:v>
                </c:pt>
                <c:pt idx="4">
                  <c:v>26.57</c:v>
                </c:pt>
                <c:pt idx="5">
                  <c:v>40.4</c:v>
                </c:pt>
                <c:pt idx="6">
                  <c:v>46</c:v>
                </c:pt>
                <c:pt idx="7">
                  <c:v>140.9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3E-45E3-AC3E-D4A86623D1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1707720"/>
        <c:axId val="751716576"/>
      </c:barChart>
      <c:catAx>
        <c:axId val="7517077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5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1716576"/>
        <c:crosses val="autoZero"/>
        <c:auto val="1"/>
        <c:lblAlgn val="ctr"/>
        <c:lblOffset val="100"/>
        <c:noMultiLvlLbl val="0"/>
      </c:catAx>
      <c:valAx>
        <c:axId val="751716576"/>
        <c:scaling>
          <c:orientation val="minMax"/>
          <c:max val="150"/>
        </c:scaling>
        <c:delete val="1"/>
        <c:axPos val="b"/>
        <c:numFmt formatCode="0" sourceLinked="1"/>
        <c:majorTickMark val="none"/>
        <c:minorTickMark val="none"/>
        <c:tickLblPos val="nextTo"/>
        <c:crossAx val="7517077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15578854814228E-2"/>
          <c:y val="8.7301587301587297E-2"/>
          <c:w val="0.9013290678450645"/>
          <c:h val="0.5946556680414947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'Solar FV'!$B$1</c:f>
              <c:strCache>
                <c:ptCount val="1"/>
                <c:pt idx="0">
                  <c:v>Centralizada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24-4BC5-9EA7-1DB85748355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624-4BC5-9EA7-1DB85748355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24-4BC5-9EA7-1DB857483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'Solar FV'!$A$2:$A$8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'Solar FV'!$B$2:$B$8</c:f>
              <c:numCache>
                <c:formatCode>0.0</c:formatCode>
                <c:ptCount val="7"/>
                <c:pt idx="0">
                  <c:v>0.1</c:v>
                </c:pt>
                <c:pt idx="1">
                  <c:v>1.2</c:v>
                </c:pt>
                <c:pt idx="2">
                  <c:v>2.15</c:v>
                </c:pt>
                <c:pt idx="3">
                  <c:v>2.2000000000000002</c:v>
                </c:pt>
                <c:pt idx="4">
                  <c:v>3.2869999999999999</c:v>
                </c:pt>
                <c:pt idx="5">
                  <c:v>4.6349999999999998</c:v>
                </c:pt>
                <c:pt idx="6">
                  <c:v>6.4569999999999999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24-4BC5-9EA7-1DB85748355E}"/>
            </c:ext>
          </c:extLst>
        </c:ser>
        <c:ser>
          <c:idx val="1"/>
          <c:order val="1"/>
          <c:tx>
            <c:strRef>
              <c:f>'Solar FV'!$C$1</c:f>
              <c:strCache>
                <c:ptCount val="1"/>
                <c:pt idx="0">
                  <c:v>Micro e Mini GD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624-4BC5-9EA7-1DB85748355E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24-4BC5-9EA7-1DB85748355E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624-4BC5-9EA7-1DB85748355E}"/>
                </c:ext>
              </c:extLst>
            </c:dLbl>
            <c:dLbl>
              <c:idx val="5"/>
              <c:layout>
                <c:manualLayout>
                  <c:x val="-1.0126364733133629E-16"/>
                  <c:y val="5.52220931854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24-4BC5-9EA7-1DB85748355E}"/>
                </c:ext>
              </c:extLst>
            </c:dLbl>
            <c:dLbl>
              <c:idx val="6"/>
              <c:layout>
                <c:manualLayout>
                  <c:x val="-3.7878776581133206E-3"/>
                  <c:y val="8.7301587301587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624-4BC5-9EA7-1DB8574835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0"/>
              <a:lstStyle/>
              <a:p>
                <a:pPr algn="ctr">
                  <a:defRPr lang="en-US" sz="900" b="1" i="0" u="none" strike="noStrike" kern="1200" baseline="0">
                    <a:solidFill>
                      <a:sysClr val="windowText" lastClr="00000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'Solar FV'!$A$2:$A$8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</c:numCache>
            </c:numRef>
          </c:cat>
          <c:val>
            <c:numRef>
              <c:f>'Solar FV'!$C$2:$C$8</c:f>
              <c:numCache>
                <c:formatCode>0.0</c:formatCode>
                <c:ptCount val="7"/>
                <c:pt idx="0">
                  <c:v>6.3610070000000005E-2</c:v>
                </c:pt>
                <c:pt idx="1">
                  <c:v>0.18981881</c:v>
                </c:pt>
                <c:pt idx="2">
                  <c:v>0.59137972999999999</c:v>
                </c:pt>
                <c:pt idx="3">
                  <c:v>2.1341235699999999</c:v>
                </c:pt>
                <c:pt idx="4">
                  <c:v>4.9152645499999998</c:v>
                </c:pt>
                <c:pt idx="5">
                  <c:v>9.0289416599999992</c:v>
                </c:pt>
                <c:pt idx="6">
                  <c:v>13.619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24-4BC5-9EA7-1DB8574835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84123272"/>
        <c:axId val="984125896"/>
      </c:barChart>
      <c:catAx>
        <c:axId val="984123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4125896"/>
        <c:crosses val="autoZero"/>
        <c:auto val="1"/>
        <c:lblAlgn val="ctr"/>
        <c:lblOffset val="100"/>
        <c:noMultiLvlLbl val="0"/>
      </c:catAx>
      <c:valAx>
        <c:axId val="984125896"/>
        <c:scaling>
          <c:orientation val="minMax"/>
          <c:max val="14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4123272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7811232300790279E-2"/>
          <c:y val="0.11109870530855238"/>
          <c:w val="0.91168756992132127"/>
          <c:h val="0.66681188753191301"/>
        </c:manualLayout>
      </c:layout>
      <c:barChart>
        <c:barDir val="col"/>
        <c:grouping val="stacked"/>
        <c:varyColors val="0"/>
        <c:ser>
          <c:idx val="0"/>
          <c:order val="0"/>
          <c:tx>
            <c:v>Mini GD (GW)</c:v>
          </c:tx>
          <c:spPr>
            <a:solidFill>
              <a:srgbClr val="F47B0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BD-4282-9693-FC9F6115931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BD-4282-9693-FC9F6115931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57BD-4282-9693-FC9F611593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'Micro Mini GD'!$B$13:$B$17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 formatCode="0">
                  <c:v>2021</c:v>
                </c:pt>
                <c:pt idx="4" formatCode="0">
                  <c:v>2022</c:v>
                </c:pt>
              </c:numCache>
            </c:numRef>
          </c:cat>
          <c:val>
            <c:numRef>
              <c:f>'Micro Mini GD'!$C$13:$C$17</c:f>
              <c:numCache>
                <c:formatCode>0.0</c:formatCode>
                <c:ptCount val="5"/>
                <c:pt idx="0">
                  <c:v>0.189</c:v>
                </c:pt>
                <c:pt idx="1">
                  <c:v>0.46200000000000002</c:v>
                </c:pt>
                <c:pt idx="2">
                  <c:v>1.0660000000000001</c:v>
                </c:pt>
                <c:pt idx="3">
                  <c:v>1.6679999999999999</c:v>
                </c:pt>
                <c:pt idx="4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7BD-4282-9693-FC9F6115931C}"/>
            </c:ext>
          </c:extLst>
        </c:ser>
        <c:ser>
          <c:idx val="1"/>
          <c:order val="1"/>
          <c:tx>
            <c:v>Micro GD (GW)</c:v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BD-4282-9693-FC9F6115931C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BD-4282-9693-FC9F6115931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tx1"/>
                      </a:solidFill>
                      <a:latin typeface="Arial Black" panose="020B0A04020102020204" pitchFamily="34" charset="0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57BD-4282-9693-FC9F611593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'Micro Mini GD'!$B$13:$B$17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 formatCode="0">
                  <c:v>2021</c:v>
                </c:pt>
                <c:pt idx="4" formatCode="0">
                  <c:v>2022</c:v>
                </c:pt>
              </c:numCache>
            </c:numRef>
          </c:cat>
          <c:val>
            <c:numRef>
              <c:f>'Micro Mini GD'!$D$13:$D$17</c:f>
              <c:numCache>
                <c:formatCode>0.0</c:formatCode>
                <c:ptCount val="5"/>
                <c:pt idx="0">
                  <c:v>0.48199999999999998</c:v>
                </c:pt>
                <c:pt idx="1">
                  <c:v>1.7989999999999999</c:v>
                </c:pt>
                <c:pt idx="2">
                  <c:v>4.0330000000000004</c:v>
                </c:pt>
                <c:pt idx="3">
                  <c:v>7.7519999999999998</c:v>
                </c:pt>
                <c:pt idx="4">
                  <c:v>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7BD-4282-9693-FC9F611593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54808352"/>
        <c:axId val="754799824"/>
      </c:barChart>
      <c:catAx>
        <c:axId val="75480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4799824"/>
        <c:crosses val="autoZero"/>
        <c:auto val="1"/>
        <c:lblAlgn val="ctr"/>
        <c:lblOffset val="100"/>
        <c:noMultiLvlLbl val="0"/>
      </c:catAx>
      <c:valAx>
        <c:axId val="754799824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75480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162280345525967E-2"/>
          <c:y val="0.16663292088488937"/>
          <c:w val="0.57111778920681167"/>
          <c:h val="0.195271841019872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384391406117321E-2"/>
          <c:y val="8.289025318611265E-2"/>
          <c:w val="0.93123121718776536"/>
          <c:h val="0.74787729770520417"/>
        </c:manualLayout>
      </c:layout>
      <c:lineChart>
        <c:grouping val="standard"/>
        <c:varyColors val="0"/>
        <c:ser>
          <c:idx val="0"/>
          <c:order val="0"/>
          <c:tx>
            <c:strRef>
              <c:f>Planilha1!$E$5</c:f>
              <c:strCache>
                <c:ptCount val="1"/>
                <c:pt idx="0">
                  <c:v>Sugar Cane</c:v>
                </c:pt>
              </c:strCache>
            </c:strRef>
          </c:tx>
          <c:spPr>
            <a:ln w="34925" cap="rnd">
              <a:solidFill>
                <a:srgbClr val="008000"/>
              </a:solidFill>
              <a:round/>
            </a:ln>
            <a:effectLst/>
          </c:spPr>
          <c:marker>
            <c:symbol val="none"/>
          </c:marker>
          <c:cat>
            <c:strRef>
              <c:f>Planilha1!$B$6:$B$17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Planilha1!$E$6:$E$17</c:f>
              <c:numCache>
                <c:formatCode>General</c:formatCode>
                <c:ptCount val="12"/>
                <c:pt idx="0">
                  <c:v>0.4</c:v>
                </c:pt>
                <c:pt idx="1">
                  <c:v>0.4</c:v>
                </c:pt>
                <c:pt idx="2">
                  <c:v>0.45</c:v>
                </c:pt>
                <c:pt idx="3">
                  <c:v>0.75</c:v>
                </c:pt>
                <c:pt idx="4">
                  <c:v>1.2</c:v>
                </c:pt>
                <c:pt idx="5">
                  <c:v>1.4</c:v>
                </c:pt>
                <c:pt idx="6">
                  <c:v>1.42</c:v>
                </c:pt>
                <c:pt idx="7">
                  <c:v>1.45</c:v>
                </c:pt>
                <c:pt idx="8">
                  <c:v>1.4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D91-4558-9012-99ADD386485B}"/>
            </c:ext>
          </c:extLst>
        </c:ser>
        <c:ser>
          <c:idx val="2"/>
          <c:order val="1"/>
          <c:tx>
            <c:strRef>
              <c:f>Planilha1!$C$5</c:f>
              <c:strCache>
                <c:ptCount val="1"/>
                <c:pt idx="0">
                  <c:v>Hidro</c:v>
                </c:pt>
              </c:strCache>
            </c:strRef>
          </c:tx>
          <c:spPr>
            <a:ln w="34925" cap="rnd">
              <a:solidFill>
                <a:srgbClr val="0000CC"/>
              </a:solidFill>
              <a:round/>
            </a:ln>
            <a:effectLst/>
          </c:spPr>
          <c:marker>
            <c:symbol val="none"/>
          </c:marker>
          <c:cat>
            <c:strRef>
              <c:f>Planilha1!$B$6:$B$17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Planilha1!$C$6:$C$17</c:f>
              <c:numCache>
                <c:formatCode>General</c:formatCode>
                <c:ptCount val="12"/>
                <c:pt idx="0">
                  <c:v>1.41</c:v>
                </c:pt>
                <c:pt idx="1">
                  <c:v>1.6</c:v>
                </c:pt>
                <c:pt idx="2">
                  <c:v>1.5</c:v>
                </c:pt>
                <c:pt idx="3">
                  <c:v>1.3</c:v>
                </c:pt>
                <c:pt idx="4">
                  <c:v>0.9</c:v>
                </c:pt>
                <c:pt idx="5">
                  <c:v>0.78</c:v>
                </c:pt>
                <c:pt idx="6">
                  <c:v>0.68</c:v>
                </c:pt>
                <c:pt idx="7">
                  <c:v>0.57999999999999996</c:v>
                </c:pt>
                <c:pt idx="8">
                  <c:v>0.6</c:v>
                </c:pt>
                <c:pt idx="9">
                  <c:v>0.68</c:v>
                </c:pt>
                <c:pt idx="10">
                  <c:v>0.8</c:v>
                </c:pt>
                <c:pt idx="11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91-4558-9012-99ADD38648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5063064"/>
        <c:axId val="475065688"/>
      </c:lineChart>
      <c:catAx>
        <c:axId val="475063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5065688"/>
        <c:crosses val="autoZero"/>
        <c:auto val="1"/>
        <c:lblAlgn val="ctr"/>
        <c:lblOffset val="100"/>
        <c:noMultiLvlLbl val="0"/>
      </c:catAx>
      <c:valAx>
        <c:axId val="47506568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75063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482939632547E-2"/>
          <c:y val="0.12597914311805916"/>
          <c:w val="0.8837524059492563"/>
          <c:h val="0.7250800297361673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Biomassas!$B$1:$B$2</c:f>
              <c:strCache>
                <c:ptCount val="2"/>
                <c:pt idx="0">
                  <c:v>GW</c:v>
                </c:pt>
                <c:pt idx="1">
                  <c:v>Bagaço de Cana (12,1 GW)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Biomassas!$A$3:$A$16</c:f>
              <c:numCache>
                <c:formatCode>General</c:formatCode>
                <c:ptCount val="14"/>
                <c:pt idx="0">
                  <c:v>2005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Biomassas!$B$3:$B$16</c:f>
              <c:numCache>
                <c:formatCode>0.0</c:formatCode>
                <c:ptCount val="14"/>
                <c:pt idx="0">
                  <c:v>4.2</c:v>
                </c:pt>
                <c:pt idx="1">
                  <c:v>6.6</c:v>
                </c:pt>
                <c:pt idx="2">
                  <c:v>8</c:v>
                </c:pt>
                <c:pt idx="3">
                  <c:v>8.5</c:v>
                </c:pt>
                <c:pt idx="4">
                  <c:v>9.1999999999999993</c:v>
                </c:pt>
                <c:pt idx="5">
                  <c:v>9.9</c:v>
                </c:pt>
                <c:pt idx="6">
                  <c:v>10.4</c:v>
                </c:pt>
                <c:pt idx="7">
                  <c:v>10.7</c:v>
                </c:pt>
                <c:pt idx="8">
                  <c:v>10.9</c:v>
                </c:pt>
                <c:pt idx="9">
                  <c:v>11.3</c:v>
                </c:pt>
                <c:pt idx="10">
                  <c:v>11.5</c:v>
                </c:pt>
                <c:pt idx="11">
                  <c:v>11.737</c:v>
                </c:pt>
                <c:pt idx="12">
                  <c:v>11.941000000000001</c:v>
                </c:pt>
                <c:pt idx="13">
                  <c:v>12.073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CB-4241-9D5D-74CA4A0C36D0}"/>
            </c:ext>
          </c:extLst>
        </c:ser>
        <c:ser>
          <c:idx val="1"/>
          <c:order val="1"/>
          <c:tx>
            <c:strRef>
              <c:f>Biomassas!$C$1:$C$2</c:f>
              <c:strCache>
                <c:ptCount val="2"/>
                <c:pt idx="0">
                  <c:v>GW</c:v>
                </c:pt>
                <c:pt idx="1">
                  <c:v>Outras Biomassas (4,5 GW)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1"/>
              <c:tx>
                <c:rich>
                  <a:bodyPr/>
                  <a:lstStyle/>
                  <a:p>
                    <a:r>
                      <a:rPr lang="en-US"/>
                      <a:t>3,5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8CCB-4241-9D5D-74CA4A0C36D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ysClr val="windowText" lastClr="000000"/>
                    </a:solidFill>
                    <a:latin typeface="Arial Black" panose="020B0A040201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Biomassas!$A$3:$A$16</c:f>
              <c:numCache>
                <c:formatCode>General</c:formatCode>
                <c:ptCount val="14"/>
                <c:pt idx="0">
                  <c:v>2005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3">
                  <c:v>2022</c:v>
                </c:pt>
              </c:numCache>
            </c:numRef>
          </c:cat>
          <c:val>
            <c:numRef>
              <c:f>Biomassas!$C$3:$C$16</c:f>
              <c:numCache>
                <c:formatCode>General</c:formatCode>
                <c:ptCount val="14"/>
                <c:pt idx="0">
                  <c:v>1.1000000000000001</c:v>
                </c:pt>
                <c:pt idx="1">
                  <c:v>1.7</c:v>
                </c:pt>
                <c:pt idx="2">
                  <c:v>1.8</c:v>
                </c:pt>
                <c:pt idx="3">
                  <c:v>1.8</c:v>
                </c:pt>
                <c:pt idx="4">
                  <c:v>2.1</c:v>
                </c:pt>
                <c:pt idx="5">
                  <c:v>2.4</c:v>
                </c:pt>
                <c:pt idx="6">
                  <c:v>2.5</c:v>
                </c:pt>
                <c:pt idx="7">
                  <c:v>2.9</c:v>
                </c:pt>
                <c:pt idx="8">
                  <c:v>3.1</c:v>
                </c:pt>
                <c:pt idx="9">
                  <c:v>3.5</c:v>
                </c:pt>
                <c:pt idx="10">
                  <c:v>3.5</c:v>
                </c:pt>
                <c:pt idx="11" formatCode="0.0">
                  <c:v>3.5430000000000001</c:v>
                </c:pt>
                <c:pt idx="12" formatCode="0.0">
                  <c:v>4.109</c:v>
                </c:pt>
                <c:pt idx="13" formatCode="0.0">
                  <c:v>4.5129999999999999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CCB-4241-9D5D-74CA4A0C36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0443888"/>
        <c:axId val="630444216"/>
      </c:barChart>
      <c:catAx>
        <c:axId val="63044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444216"/>
        <c:crosses val="autoZero"/>
        <c:auto val="1"/>
        <c:lblAlgn val="ctr"/>
        <c:lblOffset val="100"/>
        <c:noMultiLvlLbl val="0"/>
      </c:catAx>
      <c:valAx>
        <c:axId val="630444216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0443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8789013732833957E-2"/>
          <c:y val="0.11494252873563218"/>
          <c:w val="0.55980024968789022"/>
          <c:h val="0.269910657719509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Biomassas!$N$2</c:f>
              <c:strCache>
                <c:ptCount val="1"/>
                <c:pt idx="0">
                  <c:v>GW</c:v>
                </c:pt>
              </c:strCache>
            </c:strRef>
          </c:tx>
          <c:dPt>
            <c:idx val="0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A64-48FA-8FF1-6DC42E8ED632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A64-48FA-8FF1-6DC42E8ED632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A64-48FA-8FF1-6DC42E8ED632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7A64-48FA-8FF1-6DC42E8ED632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A64-48FA-8FF1-6DC42E8ED632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2%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A64-48FA-8FF1-6DC42E8ED6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Biomassas!$M$3:$M$6</c:f>
              <c:strCache>
                <c:ptCount val="4"/>
                <c:pt idx="0">
                  <c:v>Bagaço</c:v>
                </c:pt>
                <c:pt idx="1">
                  <c:v>Licor Negro</c:v>
                </c:pt>
                <c:pt idx="2">
                  <c:v>Madeira</c:v>
                </c:pt>
                <c:pt idx="3">
                  <c:v>Outras</c:v>
                </c:pt>
              </c:strCache>
            </c:strRef>
          </c:cat>
          <c:val>
            <c:numRef>
              <c:f>Biomassas!$N$3:$N$6</c:f>
              <c:numCache>
                <c:formatCode>0.00</c:formatCode>
                <c:ptCount val="4"/>
                <c:pt idx="0">
                  <c:v>12.073</c:v>
                </c:pt>
                <c:pt idx="1">
                  <c:v>3.407</c:v>
                </c:pt>
                <c:pt idx="2">
                  <c:v>0.88</c:v>
                </c:pt>
                <c:pt idx="3">
                  <c:v>0.22600000000000001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A64-48FA-8FF1-6DC42E8ED6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75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836145790937195E-2"/>
          <c:y val="9.8039215686274508E-2"/>
          <c:w val="0.85968845243604253"/>
          <c:h val="0.8394713987957387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Biomassas!$B$34</c:f>
              <c:strCache>
                <c:ptCount val="1"/>
                <c:pt idx="0">
                  <c:v>GW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Biomassas!$A$35:$A$42</c:f>
              <c:strCache>
                <c:ptCount val="8"/>
                <c:pt idx="0">
                  <c:v>PA</c:v>
                </c:pt>
                <c:pt idx="1">
                  <c:v>RS</c:v>
                </c:pt>
                <c:pt idx="2">
                  <c:v>BA</c:v>
                </c:pt>
                <c:pt idx="3">
                  <c:v>PR</c:v>
                </c:pt>
                <c:pt idx="4">
                  <c:v>GO</c:v>
                </c:pt>
                <c:pt idx="5">
                  <c:v>MG</c:v>
                </c:pt>
                <c:pt idx="6">
                  <c:v>MS</c:v>
                </c:pt>
                <c:pt idx="7">
                  <c:v>SP</c:v>
                </c:pt>
              </c:strCache>
            </c:strRef>
          </c:cat>
          <c:val>
            <c:numRef>
              <c:f>Biomassas!$B$35:$B$42</c:f>
              <c:numCache>
                <c:formatCode>0.0</c:formatCode>
                <c:ptCount val="8"/>
                <c:pt idx="0">
                  <c:v>0.32700000000000001</c:v>
                </c:pt>
                <c:pt idx="1">
                  <c:v>0.35499999999999998</c:v>
                </c:pt>
                <c:pt idx="2">
                  <c:v>0.55000000000000004</c:v>
                </c:pt>
                <c:pt idx="3">
                  <c:v>1.2490000000000001</c:v>
                </c:pt>
                <c:pt idx="4">
                  <c:v>1.423</c:v>
                </c:pt>
                <c:pt idx="5">
                  <c:v>1.742</c:v>
                </c:pt>
                <c:pt idx="6">
                  <c:v>1.883</c:v>
                </c:pt>
                <c:pt idx="7">
                  <c:v>6.7050000000000001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E5-44C2-837C-E74A9F3B0D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92035768"/>
        <c:axId val="992043312"/>
      </c:barChart>
      <c:catAx>
        <c:axId val="9920357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2043312"/>
        <c:crosses val="autoZero"/>
        <c:auto val="1"/>
        <c:lblAlgn val="ctr"/>
        <c:lblOffset val="100"/>
        <c:noMultiLvlLbl val="0"/>
      </c:catAx>
      <c:valAx>
        <c:axId val="992043312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992035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94502626540783"/>
          <c:y val="5.794084937217165E-2"/>
          <c:w val="0.62109947469184335"/>
          <c:h val="0.7746997631418916"/>
        </c:manualLayout>
      </c:layout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C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1B-4E53-B6DC-5F51827FF9B1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1B-4E53-B6DC-5F51827FF9B1}"/>
              </c:ext>
            </c:extLst>
          </c:dPt>
          <c:dLbls>
            <c:dLbl>
              <c:idx val="0"/>
              <c:layout>
                <c:manualLayout>
                  <c:x val="-0.19535325495561884"/>
                  <c:y val="-4.1526347746700533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000" b="1" i="0" u="none" strike="noStrike" kern="1200" baseline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000">
                        <a:solidFill>
                          <a:schemeClr val="bg1"/>
                        </a:solidFill>
                      </a:rPr>
                      <a:t>*</a:t>
                    </a:r>
                    <a:fld id="{B91B8AAA-173E-4E69-A9AF-205A6ACA0714}" type="PERCENTAGE">
                      <a:rPr lang="en-US" sz="1000" smtClean="0">
                        <a:solidFill>
                          <a:schemeClr val="bg1"/>
                        </a:solidFill>
                      </a:rPr>
                      <a:pPr>
                        <a:defRPr sz="1000">
                          <a:solidFill>
                            <a:schemeClr val="bg1"/>
                          </a:solidFill>
                        </a:defRPr>
                      </a:pPr>
                      <a:t>[PORCENTAGEM]</a:t>
                    </a:fld>
                    <a:endParaRPr lang="en-US" sz="100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0815597091072"/>
                      <c:h val="0.23205126177673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B1B-4E53-B6DC-5F51827FF9B1}"/>
                </c:ext>
              </c:extLst>
            </c:dLbl>
            <c:dLbl>
              <c:idx val="1"/>
              <c:layout>
                <c:manualLayout>
                  <c:x val="0.15043548959994077"/>
                  <c:y val="-5.0464332432888078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*</a:t>
                    </a:r>
                    <a:fld id="{D5E54837-B7E5-4FAD-993F-00D419A091A0}" type="PERCENTAGE">
                      <a:rPr lang="en-US" smtClean="0"/>
                      <a:pPr/>
                      <a:t>[PORCENTAGEM]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380992836762342"/>
                      <c:h val="0.2279801870087195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B1B-4E53-B6DC-5F51827FF9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Planilha1!$A$2:$A$3</c:f>
              <c:strCache>
                <c:ptCount val="2"/>
                <c:pt idx="0">
                  <c:v>A</c:v>
                </c:pt>
                <c:pt idx="1">
                  <c:v>B</c:v>
                </c:pt>
              </c:strCache>
            </c:strRef>
          </c:cat>
          <c:val>
            <c:numRef>
              <c:f>Planilha1!$B$2:$B$3</c:f>
              <c:numCache>
                <c:formatCode>General</c:formatCode>
                <c:ptCount val="2"/>
                <c:pt idx="0">
                  <c:v>51</c:v>
                </c:pt>
                <c:pt idx="1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B1B-4E53-B6DC-5F51827FF9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77087681077246E-2"/>
          <c:y val="6.8699037088299456E-2"/>
          <c:w val="0.8837524059492563"/>
          <c:h val="0.735771361913094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'Gás Natural'!$B$1:$B$2</c:f>
              <c:strCache>
                <c:ptCount val="2"/>
                <c:pt idx="0">
                  <c:v>GW</c:v>
                </c:pt>
                <c:pt idx="1">
                  <c:v>Instalado</c:v>
                </c:pt>
              </c:strCache>
            </c:strRef>
          </c:tx>
          <c:spPr>
            <a:solidFill>
              <a:srgbClr val="0000CC"/>
            </a:solidFill>
            <a:ln>
              <a:noFill/>
            </a:ln>
            <a:effectLst/>
          </c:spPr>
          <c:invertIfNegative val="0"/>
          <c:cat>
            <c:numRef>
              <c:f>'Gás Natural'!$A$3:$A$14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'Gás Natural'!$B$3:$B$14</c:f>
              <c:numCache>
                <c:formatCode>0.00</c:formatCode>
                <c:ptCount val="12"/>
                <c:pt idx="0">
                  <c:v>2.7</c:v>
                </c:pt>
                <c:pt idx="1">
                  <c:v>2.7</c:v>
                </c:pt>
                <c:pt idx="2">
                  <c:v>2.71</c:v>
                </c:pt>
                <c:pt idx="3">
                  <c:v>2.75</c:v>
                </c:pt>
                <c:pt idx="4">
                  <c:v>2.8</c:v>
                </c:pt>
                <c:pt idx="5">
                  <c:v>2.81</c:v>
                </c:pt>
                <c:pt idx="6">
                  <c:v>2.84</c:v>
                </c:pt>
                <c:pt idx="7">
                  <c:v>3.04</c:v>
                </c:pt>
                <c:pt idx="8">
                  <c:v>3.06</c:v>
                </c:pt>
                <c:pt idx="9">
                  <c:v>3.1</c:v>
                </c:pt>
                <c:pt idx="10">
                  <c:v>3.1</c:v>
                </c:pt>
                <c:pt idx="11" formatCode="General">
                  <c:v>3.17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79-4AD2-840B-7FE3F25F1CDA}"/>
            </c:ext>
          </c:extLst>
        </c:ser>
        <c:ser>
          <c:idx val="1"/>
          <c:order val="1"/>
          <c:tx>
            <c:strRef>
              <c:f>'Gás Natural'!$C$1:$C$2</c:f>
              <c:strCache>
                <c:ptCount val="2"/>
                <c:pt idx="0">
                  <c:v>GW</c:v>
                </c:pt>
                <c:pt idx="1">
                  <c:v>Adicionado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numRef>
              <c:f>'Gás Natural'!$A$3:$A$14</c:f>
              <c:numCache>
                <c:formatCode>General</c:formatCode>
                <c:ptCount val="12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</c:numCache>
            </c:numRef>
          </c:cat>
          <c:val>
            <c:numRef>
              <c:f>'Gás Natural'!$C$3:$C$14</c:f>
              <c:numCache>
                <c:formatCode>0.00</c:formatCode>
                <c:ptCount val="12"/>
                <c:pt idx="0">
                  <c:v>0</c:v>
                </c:pt>
                <c:pt idx="1">
                  <c:v>0.01</c:v>
                </c:pt>
                <c:pt idx="2">
                  <c:v>0.04</c:v>
                </c:pt>
                <c:pt idx="3">
                  <c:v>0.05</c:v>
                </c:pt>
                <c:pt idx="4">
                  <c:v>0.01</c:v>
                </c:pt>
                <c:pt idx="5">
                  <c:v>0.03</c:v>
                </c:pt>
                <c:pt idx="6">
                  <c:v>0.23</c:v>
                </c:pt>
                <c:pt idx="7">
                  <c:v>0.02</c:v>
                </c:pt>
                <c:pt idx="8">
                  <c:v>0.04</c:v>
                </c:pt>
                <c:pt idx="9">
                  <c:v>0</c:v>
                </c:pt>
                <c:pt idx="10">
                  <c:v>7.0000000000000007E-2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79-4AD2-840B-7FE3F25F1C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28362168"/>
        <c:axId val="928366760"/>
      </c:barChart>
      <c:catAx>
        <c:axId val="9283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8366760"/>
        <c:crosses val="autoZero"/>
        <c:auto val="1"/>
        <c:lblAlgn val="ctr"/>
        <c:lblOffset val="100"/>
        <c:noMultiLvlLbl val="0"/>
      </c:catAx>
      <c:valAx>
        <c:axId val="928366760"/>
        <c:scaling>
          <c:orientation val="minMax"/>
          <c:min val="0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crossAx val="92836216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'Gás Natural'!$B$19</c:f>
              <c:strCache>
                <c:ptCount val="1"/>
                <c:pt idx="0">
                  <c:v>GW</c:v>
                </c:pt>
              </c:strCache>
            </c:strRef>
          </c:tx>
          <c:spPr>
            <a:solidFill>
              <a:srgbClr val="0000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'Gás Natural'!$A$20:$A$27</c:f>
              <c:strCache>
                <c:ptCount val="8"/>
                <c:pt idx="0">
                  <c:v>PR</c:v>
                </c:pt>
                <c:pt idx="1">
                  <c:v>RS</c:v>
                </c:pt>
                <c:pt idx="2">
                  <c:v>MG</c:v>
                </c:pt>
                <c:pt idx="3">
                  <c:v>CE</c:v>
                </c:pt>
                <c:pt idx="4">
                  <c:v>RN</c:v>
                </c:pt>
                <c:pt idx="5">
                  <c:v>BA</c:v>
                </c:pt>
                <c:pt idx="6">
                  <c:v>SP</c:v>
                </c:pt>
                <c:pt idx="7">
                  <c:v>RJ</c:v>
                </c:pt>
              </c:strCache>
            </c:strRef>
          </c:cat>
          <c:val>
            <c:numRef>
              <c:f>'Gás Natural'!$B$20:$B$27</c:f>
              <c:numCache>
                <c:formatCode>General</c:formatCode>
                <c:ptCount val="8"/>
                <c:pt idx="0">
                  <c:v>0.05</c:v>
                </c:pt>
                <c:pt idx="1">
                  <c:v>0.1</c:v>
                </c:pt>
                <c:pt idx="2">
                  <c:v>0.2</c:v>
                </c:pt>
                <c:pt idx="3">
                  <c:v>0.2</c:v>
                </c:pt>
                <c:pt idx="4">
                  <c:v>0.3</c:v>
                </c:pt>
                <c:pt idx="5">
                  <c:v>0.5</c:v>
                </c:pt>
                <c:pt idx="6">
                  <c:v>0.6</c:v>
                </c:pt>
                <c:pt idx="7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81-496A-BD99-7B419DE88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91985256"/>
        <c:axId val="991991160"/>
      </c:barChart>
      <c:catAx>
        <c:axId val="991985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91991160"/>
        <c:crosses val="autoZero"/>
        <c:auto val="1"/>
        <c:lblAlgn val="ctr"/>
        <c:lblOffset val="100"/>
        <c:noMultiLvlLbl val="0"/>
      </c:catAx>
      <c:valAx>
        <c:axId val="991991160"/>
        <c:scaling>
          <c:orientation val="minMax"/>
          <c:max val="1.3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991985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0550256"/>
        <c:axId val="530549600"/>
      </c:barChart>
      <c:catAx>
        <c:axId val="53055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0549600"/>
        <c:crosses val="autoZero"/>
        <c:auto val="1"/>
        <c:lblAlgn val="ctr"/>
        <c:lblOffset val="100"/>
        <c:noMultiLvlLbl val="0"/>
      </c:catAx>
      <c:valAx>
        <c:axId val="5305496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30550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4E104ED7-C171-4668-AEE7-B3AEBA5DB6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427" cy="513508"/>
          </a:xfrm>
          <a:prstGeom prst="rect">
            <a:avLst/>
          </a:prstGeom>
        </p:spPr>
        <p:txBody>
          <a:bodyPr vert="horz" lIns="99053" tIns="49528" rIns="99053" bIns="49528" rtlCol="0"/>
          <a:lstStyle>
            <a:lvl1pPr algn="l">
              <a:defRPr sz="13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7635E4C-2379-4E45-B9B2-E43EC61316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994" y="1"/>
            <a:ext cx="3078427" cy="513508"/>
          </a:xfrm>
          <a:prstGeom prst="rect">
            <a:avLst/>
          </a:prstGeom>
        </p:spPr>
        <p:txBody>
          <a:bodyPr vert="horz" lIns="99053" tIns="49528" rIns="99053" bIns="49528" rtlCol="0"/>
          <a:lstStyle>
            <a:lvl1pPr algn="r">
              <a:defRPr sz="1300"/>
            </a:lvl1pPr>
          </a:lstStyle>
          <a:p>
            <a:pPr rtl="0"/>
            <a:fld id="{2E2B16DF-8B7F-4E1D-AF55-E6C64FBC512B}" type="datetime1">
              <a:rPr lang="pt-BR" smtClean="0"/>
              <a:t>03/10/2022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1FA3918-8F7A-4B64-907B-42E48B5ECB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721107"/>
            <a:ext cx="3078427" cy="513507"/>
          </a:xfrm>
          <a:prstGeom prst="rect">
            <a:avLst/>
          </a:prstGeom>
        </p:spPr>
        <p:txBody>
          <a:bodyPr vert="horz" lIns="99053" tIns="49528" rIns="99053" bIns="49528" rtlCol="0" anchor="b"/>
          <a:lstStyle>
            <a:lvl1pPr algn="l">
              <a:defRPr sz="13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7B08035E-8EB8-4C2B-9094-10B4CFAE37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994" y="9721107"/>
            <a:ext cx="3078427" cy="513507"/>
          </a:xfrm>
          <a:prstGeom prst="rect">
            <a:avLst/>
          </a:prstGeom>
        </p:spPr>
        <p:txBody>
          <a:bodyPr vert="horz" lIns="99053" tIns="49528" rIns="99053" bIns="49528" rtlCol="0" anchor="b"/>
          <a:lstStyle>
            <a:lvl1pPr algn="r">
              <a:defRPr sz="1300"/>
            </a:lvl1pPr>
          </a:lstStyle>
          <a:p>
            <a:pPr rtl="0"/>
            <a:fld id="{A7D0AA0A-5135-415D-A092-FA0C46B8AC3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58146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427" cy="513508"/>
          </a:xfrm>
          <a:prstGeom prst="rect">
            <a:avLst/>
          </a:prstGeom>
        </p:spPr>
        <p:txBody>
          <a:bodyPr vert="horz" lIns="99053" tIns="49528" rIns="99053" bIns="49528" rtlCol="0"/>
          <a:lstStyle>
            <a:lvl1pPr algn="l">
              <a:defRPr sz="13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023994" y="1"/>
            <a:ext cx="3078427" cy="513508"/>
          </a:xfrm>
          <a:prstGeom prst="rect">
            <a:avLst/>
          </a:prstGeom>
        </p:spPr>
        <p:txBody>
          <a:bodyPr vert="horz" lIns="99053" tIns="49528" rIns="99053" bIns="49528" rtlCol="0"/>
          <a:lstStyle>
            <a:lvl1pPr algn="r">
              <a:defRPr sz="1300"/>
            </a:lvl1pPr>
          </a:lstStyle>
          <a:p>
            <a:pPr rtl="0"/>
            <a:fld id="{068267A7-C2A0-469B-915A-A36EBD864EB1}" type="datetime1">
              <a:rPr lang="pt-BR" noProof="0" smtClean="0"/>
              <a:t>03/10/2022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79525"/>
            <a:ext cx="26685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3" tIns="49528" rIns="99053" bIns="49528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8"/>
          </a:xfrm>
          <a:prstGeom prst="rect">
            <a:avLst/>
          </a:prstGeom>
        </p:spPr>
        <p:txBody>
          <a:bodyPr vert="horz" lIns="99053" tIns="49528" rIns="99053" bIns="49528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3" y="9721107"/>
            <a:ext cx="3078427" cy="513507"/>
          </a:xfrm>
          <a:prstGeom prst="rect">
            <a:avLst/>
          </a:prstGeom>
        </p:spPr>
        <p:txBody>
          <a:bodyPr vert="horz" lIns="99053" tIns="49528" rIns="99053" bIns="49528" rtlCol="0" anchor="b"/>
          <a:lstStyle>
            <a:lvl1pPr algn="l">
              <a:defRPr sz="13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4023994" y="9721107"/>
            <a:ext cx="3078427" cy="513507"/>
          </a:xfrm>
          <a:prstGeom prst="rect">
            <a:avLst/>
          </a:prstGeom>
        </p:spPr>
        <p:txBody>
          <a:bodyPr vert="horz" lIns="99053" tIns="49528" rIns="99053" bIns="49528" rtlCol="0" anchor="b"/>
          <a:lstStyle>
            <a:lvl1pPr algn="r">
              <a:defRPr sz="1300"/>
            </a:lvl1pPr>
          </a:lstStyle>
          <a:p>
            <a:pPr rtl="0"/>
            <a:fld id="{EB81861C-5139-457C-970B-278F1608A4E9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1278659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B81861C-5139-457C-970B-278F1608A4E9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6547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B81861C-5139-457C-970B-278F1608A4E9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16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>
          <a:xfrm>
            <a:off x="534353" y="9322650"/>
            <a:ext cx="1748790" cy="535516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12/06/2019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2574609" y="9322650"/>
            <a:ext cx="2623185" cy="535516"/>
          </a:xfrm>
          <a:prstGeom prst="rect">
            <a:avLst/>
          </a:prstGeom>
        </p:spPr>
        <p:txBody>
          <a:bodyPr rtlCol="0"/>
          <a:lstStyle/>
          <a:p>
            <a:pPr rtl="0"/>
            <a:endParaRPr lang="pt-BR" noProof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18928D-FFF6-43DC-9917-6D83E7075E8A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11310CCD-5E5B-4F7B-B7B1-EE3E23F3DC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30246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93CBEDFA-5BC0-4184-8A10-AED13FD3EA6E}"/>
              </a:ext>
            </a:extLst>
          </p:cNvPr>
          <p:cNvSpPr/>
          <p:nvPr userDrawn="1"/>
        </p:nvSpPr>
        <p:spPr>
          <a:xfrm>
            <a:off x="241200" y="241200"/>
            <a:ext cx="7290000" cy="9576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34354" y="535521"/>
            <a:ext cx="6703695" cy="97324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4354" y="1785366"/>
            <a:ext cx="6703695" cy="753728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7238048" y="9599255"/>
            <a:ext cx="272034" cy="2589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90">
                <a:solidFill>
                  <a:schemeClr val="bg1"/>
                </a:solidFill>
              </a:defRPr>
            </a:lvl1pPr>
          </a:lstStyle>
          <a:p>
            <a:pPr rtl="0"/>
            <a:fld id="{D518928D-FFF6-43DC-9917-6D83E7075E8A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630691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b="1" kern="1200" spc="-15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Clr>
          <a:schemeClr val="accent3"/>
        </a:buClr>
        <a:buFont typeface="Arial" panose="020B0604020202020204" pitchFamily="34" charset="0"/>
        <a:buChar char="•"/>
        <a:defRPr sz="2310" kern="1200">
          <a:solidFill>
            <a:schemeClr val="accent2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Clr>
          <a:schemeClr val="accent3"/>
        </a:buClr>
        <a:buFont typeface="Arial" panose="020B0604020202020204" pitchFamily="34" charset="0"/>
        <a:buChar char="•"/>
        <a:defRPr sz="198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Clr>
          <a:schemeClr val="accent3"/>
        </a:buClr>
        <a:buFont typeface="Arial" panose="020B0604020202020204" pitchFamily="34" charset="0"/>
        <a:buChar char="•"/>
        <a:defRPr sz="165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Clr>
          <a:schemeClr val="accent3"/>
        </a:buClr>
        <a:buFont typeface="Arial" panose="020B0604020202020204" pitchFamily="34" charset="0"/>
        <a:buChar char="•"/>
        <a:defRPr sz="1485" kern="1200">
          <a:solidFill>
            <a:schemeClr val="accent2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Clr>
          <a:schemeClr val="accent3"/>
        </a:buClr>
        <a:buFont typeface="Arial" panose="020B0604020202020204" pitchFamily="34" charset="0"/>
        <a:buChar char="•"/>
        <a:defRPr sz="1485" kern="1200">
          <a:solidFill>
            <a:schemeClr val="accent2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13" Type="http://schemas.openxmlformats.org/officeDocument/2006/relationships/image" Target="../media/image9.png"/><Relationship Id="rId18" Type="http://schemas.openxmlformats.org/officeDocument/2006/relationships/image" Target="../media/image14.svg"/><Relationship Id="rId26" Type="http://schemas.openxmlformats.org/officeDocument/2006/relationships/image" Target="../media/image22.svg"/><Relationship Id="rId39" Type="http://schemas.openxmlformats.org/officeDocument/2006/relationships/chart" Target="../charts/chart4.xml"/><Relationship Id="rId3" Type="http://schemas.openxmlformats.org/officeDocument/2006/relationships/image" Target="../media/image1.png"/><Relationship Id="rId21" Type="http://schemas.openxmlformats.org/officeDocument/2006/relationships/image" Target="../media/image17.png"/><Relationship Id="rId34" Type="http://schemas.openxmlformats.org/officeDocument/2006/relationships/chart" Target="../charts/chart1.xml"/><Relationship Id="rId7" Type="http://schemas.openxmlformats.org/officeDocument/2006/relationships/image" Target="../media/image3.png"/><Relationship Id="rId12" Type="http://schemas.openxmlformats.org/officeDocument/2006/relationships/image" Target="../media/image8.svg"/><Relationship Id="rId17" Type="http://schemas.openxmlformats.org/officeDocument/2006/relationships/image" Target="../media/image13.png"/><Relationship Id="rId25" Type="http://schemas.openxmlformats.org/officeDocument/2006/relationships/image" Target="../media/image21.png"/><Relationship Id="rId33" Type="http://schemas.openxmlformats.org/officeDocument/2006/relationships/image" Target="../media/image29.png"/><Relationship Id="rId38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2.svg"/><Relationship Id="rId20" Type="http://schemas.openxmlformats.org/officeDocument/2006/relationships/image" Target="../media/image16.svg"/><Relationship Id="rId29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nkedin.com/company/13071801" TargetMode="External"/><Relationship Id="rId11" Type="http://schemas.openxmlformats.org/officeDocument/2006/relationships/image" Target="../media/image7.png"/><Relationship Id="rId24" Type="http://schemas.openxmlformats.org/officeDocument/2006/relationships/image" Target="../media/image20.svg"/><Relationship Id="rId32" Type="http://schemas.openxmlformats.org/officeDocument/2006/relationships/image" Target="../media/image28.jpg"/><Relationship Id="rId37" Type="http://schemas.openxmlformats.org/officeDocument/2006/relationships/chart" Target="../charts/chart2.xml"/><Relationship Id="rId40" Type="http://schemas.openxmlformats.org/officeDocument/2006/relationships/chart" Target="../charts/chart5.xml"/><Relationship Id="rId5" Type="http://schemas.openxmlformats.org/officeDocument/2006/relationships/hyperlink" Target="http://www.cogen.com.br/" TargetMode="External"/><Relationship Id="rId15" Type="http://schemas.openxmlformats.org/officeDocument/2006/relationships/image" Target="../media/image11.png"/><Relationship Id="rId23" Type="http://schemas.openxmlformats.org/officeDocument/2006/relationships/image" Target="../media/image19.png"/><Relationship Id="rId28" Type="http://schemas.openxmlformats.org/officeDocument/2006/relationships/image" Target="../media/image24.svg"/><Relationship Id="rId36" Type="http://schemas.openxmlformats.org/officeDocument/2006/relationships/image" Target="../media/image31.svg"/><Relationship Id="rId10" Type="http://schemas.openxmlformats.org/officeDocument/2006/relationships/image" Target="../media/image6.svg"/><Relationship Id="rId19" Type="http://schemas.openxmlformats.org/officeDocument/2006/relationships/image" Target="../media/image15.png"/><Relationship Id="rId31" Type="http://schemas.openxmlformats.org/officeDocument/2006/relationships/image" Target="../media/image27.png"/><Relationship Id="rId4" Type="http://schemas.openxmlformats.org/officeDocument/2006/relationships/image" Target="../media/image2.svg"/><Relationship Id="rId9" Type="http://schemas.openxmlformats.org/officeDocument/2006/relationships/image" Target="../media/image5.png"/><Relationship Id="rId14" Type="http://schemas.openxmlformats.org/officeDocument/2006/relationships/image" Target="../media/image10.svg"/><Relationship Id="rId22" Type="http://schemas.openxmlformats.org/officeDocument/2006/relationships/image" Target="../media/image18.svg"/><Relationship Id="rId27" Type="http://schemas.openxmlformats.org/officeDocument/2006/relationships/image" Target="../media/image23.png"/><Relationship Id="rId30" Type="http://schemas.openxmlformats.org/officeDocument/2006/relationships/image" Target="../media/image26.svg"/><Relationship Id="rId35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8.xml"/><Relationship Id="rId13" Type="http://schemas.openxmlformats.org/officeDocument/2006/relationships/chart" Target="../charts/chart13.xml"/><Relationship Id="rId3" Type="http://schemas.openxmlformats.org/officeDocument/2006/relationships/chart" Target="../charts/chart6.xml"/><Relationship Id="rId7" Type="http://schemas.openxmlformats.org/officeDocument/2006/relationships/chart" Target="../charts/chart7.xml"/><Relationship Id="rId12" Type="http://schemas.openxmlformats.org/officeDocument/2006/relationships/chart" Target="../charts/chart12.xml"/><Relationship Id="rId17" Type="http://schemas.openxmlformats.org/officeDocument/2006/relationships/chart" Target="../charts/chart17.xml"/><Relationship Id="rId2" Type="http://schemas.openxmlformats.org/officeDocument/2006/relationships/notesSlide" Target="../notesSlides/notesSlide2.xml"/><Relationship Id="rId16" Type="http://schemas.openxmlformats.org/officeDocument/2006/relationships/chart" Target="../charts/chart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11" Type="http://schemas.openxmlformats.org/officeDocument/2006/relationships/chart" Target="../charts/chart11.xml"/><Relationship Id="rId5" Type="http://schemas.openxmlformats.org/officeDocument/2006/relationships/image" Target="../media/image33.png"/><Relationship Id="rId15" Type="http://schemas.openxmlformats.org/officeDocument/2006/relationships/chart" Target="../charts/chart15.xml"/><Relationship Id="rId10" Type="http://schemas.openxmlformats.org/officeDocument/2006/relationships/chart" Target="../charts/chart10.xml"/><Relationship Id="rId4" Type="http://schemas.openxmlformats.org/officeDocument/2006/relationships/image" Target="../media/image32.jpg"/><Relationship Id="rId9" Type="http://schemas.openxmlformats.org/officeDocument/2006/relationships/chart" Target="../charts/chart9.xml"/><Relationship Id="rId1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Retângulo 264">
            <a:extLst>
              <a:ext uri="{FF2B5EF4-FFF2-40B4-BE49-F238E27FC236}">
                <a16:creationId xmlns:a16="http://schemas.microsoft.com/office/drawing/2014/main" id="{16DBA7A4-CF54-4206-8983-976280BD999F}"/>
              </a:ext>
            </a:extLst>
          </p:cNvPr>
          <p:cNvSpPr/>
          <p:nvPr/>
        </p:nvSpPr>
        <p:spPr>
          <a:xfrm>
            <a:off x="1617855" y="1061456"/>
            <a:ext cx="6129944" cy="4010382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1" name="Retângulo 90">
            <a:extLst>
              <a:ext uri="{FF2B5EF4-FFF2-40B4-BE49-F238E27FC236}">
                <a16:creationId xmlns:a16="http://schemas.microsoft.com/office/drawing/2014/main" id="{99558226-93CD-4117-A816-17E21B2C9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696843" y="1179673"/>
            <a:ext cx="5768767" cy="198876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rtl="0"/>
            <a:endParaRPr lang="pt-BR" noProof="1">
              <a:solidFill>
                <a:schemeClr val="tx1"/>
              </a:solidFill>
            </a:endParaRPr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EAEFBC81-8B27-45A5-89FF-FDDE7A829760}"/>
              </a:ext>
            </a:extLst>
          </p:cNvPr>
          <p:cNvSpPr/>
          <p:nvPr/>
        </p:nvSpPr>
        <p:spPr>
          <a:xfrm>
            <a:off x="1624349" y="5066230"/>
            <a:ext cx="6123449" cy="4963684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0928C549-367E-47B2-8B68-E461B27C9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264" y="18288"/>
            <a:ext cx="7734533" cy="106907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1">
              <a:solidFill>
                <a:schemeClr val="tx1"/>
              </a:solidFill>
            </a:endParaRPr>
          </a:p>
        </p:txBody>
      </p:sp>
      <p:sp>
        <p:nvSpPr>
          <p:cNvPr id="8" name="Caixa de texto 7">
            <a:extLst>
              <a:ext uri="{FF2B5EF4-FFF2-40B4-BE49-F238E27FC236}">
                <a16:creationId xmlns:a16="http://schemas.microsoft.com/office/drawing/2014/main" id="{A1196966-5C2E-478E-8624-ABDD09B3FB30}"/>
              </a:ext>
            </a:extLst>
          </p:cNvPr>
          <p:cNvSpPr txBox="1"/>
          <p:nvPr/>
        </p:nvSpPr>
        <p:spPr>
          <a:xfrm>
            <a:off x="80012" y="125913"/>
            <a:ext cx="4545169" cy="4838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000" b="1" spc="-150" noProof="1">
                <a:latin typeface="+mj-lt"/>
              </a:rPr>
              <a:t>COGEN</a:t>
            </a:r>
            <a:r>
              <a:rPr lang="pt-BR" sz="3000" b="1" spc="-150" noProof="1">
                <a:solidFill>
                  <a:schemeClr val="bg1"/>
                </a:solidFill>
                <a:latin typeface="+mj-lt"/>
              </a:rPr>
              <a:t> </a:t>
            </a:r>
            <a:r>
              <a:rPr lang="pt-BR" sz="3000" b="1" spc="-150" noProof="1">
                <a:latin typeface="+mj-lt"/>
              </a:rPr>
              <a:t>INFOGRÁFICO</a:t>
            </a:r>
          </a:p>
        </p:txBody>
      </p:sp>
      <p:sp>
        <p:nvSpPr>
          <p:cNvPr id="10" name="Caixa de texto 9">
            <a:extLst>
              <a:ext uri="{FF2B5EF4-FFF2-40B4-BE49-F238E27FC236}">
                <a16:creationId xmlns:a16="http://schemas.microsoft.com/office/drawing/2014/main" id="{750231B0-CD8C-4D6D-A41F-A5F1F1414FC9}"/>
              </a:ext>
            </a:extLst>
          </p:cNvPr>
          <p:cNvSpPr txBox="1"/>
          <p:nvPr/>
        </p:nvSpPr>
        <p:spPr>
          <a:xfrm>
            <a:off x="128975" y="574527"/>
            <a:ext cx="424195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noProof="1"/>
              <a:t>Edição Setembro/2022</a:t>
            </a:r>
          </a:p>
        </p:txBody>
      </p:sp>
      <p:sp>
        <p:nvSpPr>
          <p:cNvPr id="112" name="Retângulo 111">
            <a:extLst>
              <a:ext uri="{FF2B5EF4-FFF2-40B4-BE49-F238E27FC236}">
                <a16:creationId xmlns:a16="http://schemas.microsoft.com/office/drawing/2014/main" id="{AC6DF5A0-BE1A-4C6A-9BD9-5CE3C294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063" y="1087364"/>
            <a:ext cx="1608469" cy="8942550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noProof="1"/>
          </a:p>
        </p:txBody>
      </p:sp>
      <p:sp>
        <p:nvSpPr>
          <p:cNvPr id="113" name="Caixa de texto 112">
            <a:extLst>
              <a:ext uri="{FF2B5EF4-FFF2-40B4-BE49-F238E27FC236}">
                <a16:creationId xmlns:a16="http://schemas.microsoft.com/office/drawing/2014/main" id="{B515586B-198C-4E30-99EE-3A2788FC0678}"/>
              </a:ext>
            </a:extLst>
          </p:cNvPr>
          <p:cNvSpPr txBox="1"/>
          <p:nvPr/>
        </p:nvSpPr>
        <p:spPr>
          <a:xfrm>
            <a:off x="1629672" y="5065712"/>
            <a:ext cx="2048542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b="1" noProof="1">
                <a:latin typeface="+mj-lt"/>
              </a:rPr>
              <a:t>Biomassas - 16,6 GW</a:t>
            </a:r>
          </a:p>
        </p:txBody>
      </p:sp>
      <p:sp>
        <p:nvSpPr>
          <p:cNvPr id="114" name="Caixa de texto 113">
            <a:extLst>
              <a:ext uri="{FF2B5EF4-FFF2-40B4-BE49-F238E27FC236}">
                <a16:creationId xmlns:a16="http://schemas.microsoft.com/office/drawing/2014/main" id="{31773A46-22A1-4C54-9217-E08B956AF547}"/>
              </a:ext>
            </a:extLst>
          </p:cNvPr>
          <p:cNvSpPr txBox="1"/>
          <p:nvPr/>
        </p:nvSpPr>
        <p:spPr>
          <a:xfrm>
            <a:off x="1647854" y="7156467"/>
            <a:ext cx="2261205" cy="63879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700" noProof="1"/>
              <a:t>Em 2021 a Biomassa poupou </a:t>
            </a:r>
            <a:r>
              <a:rPr lang="pt-BR" sz="700" b="1" noProof="1"/>
              <a:t>14 %</a:t>
            </a:r>
            <a:r>
              <a:rPr lang="pt-BR" sz="700" noProof="1"/>
              <a:t>. dos reservatórios SE/CO </a:t>
            </a:r>
          </a:p>
          <a:p>
            <a:pPr algn="just"/>
            <a:endParaRPr lang="pt-BR" sz="900" noProof="1"/>
          </a:p>
          <a:p>
            <a:pPr algn="ctr"/>
            <a:r>
              <a:rPr lang="pt-BR" sz="900" noProof="1"/>
              <a:t>Nível dos Reservatórios SE/CO em 02/10/22: </a:t>
            </a:r>
            <a:r>
              <a:rPr lang="pt-BR" sz="1000" b="1" noProof="1"/>
              <a:t>51,24%</a:t>
            </a:r>
            <a:endParaRPr lang="pt-BR" sz="900" b="1" noProof="1"/>
          </a:p>
        </p:txBody>
      </p:sp>
      <p:sp>
        <p:nvSpPr>
          <p:cNvPr id="115" name="Caixa de texto 114">
            <a:extLst>
              <a:ext uri="{FF2B5EF4-FFF2-40B4-BE49-F238E27FC236}">
                <a16:creationId xmlns:a16="http://schemas.microsoft.com/office/drawing/2014/main" id="{F9D7F3CC-0927-4309-8780-07862B295094}"/>
              </a:ext>
            </a:extLst>
          </p:cNvPr>
          <p:cNvSpPr txBox="1"/>
          <p:nvPr/>
        </p:nvSpPr>
        <p:spPr>
          <a:xfrm>
            <a:off x="201381" y="2941512"/>
            <a:ext cx="906705" cy="131030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>
              <a:lnSpc>
                <a:spcPts val="10500"/>
              </a:lnSpc>
            </a:pPr>
            <a:r>
              <a:rPr lang="pt-BR" sz="5400" b="1" spc="-150" noProof="1">
                <a:latin typeface="+mj-lt"/>
              </a:rPr>
              <a:t>19</a:t>
            </a:r>
            <a:r>
              <a:rPr lang="pt-BR" sz="5400" b="1" spc="-150" noProof="1">
                <a:solidFill>
                  <a:schemeClr val="bg1"/>
                </a:solidFill>
                <a:latin typeface="+mj-lt"/>
              </a:rPr>
              <a:t> </a:t>
            </a:r>
          </a:p>
        </p:txBody>
      </p:sp>
      <p:sp>
        <p:nvSpPr>
          <p:cNvPr id="116" name="Caixa de texto 115">
            <a:extLst>
              <a:ext uri="{FF2B5EF4-FFF2-40B4-BE49-F238E27FC236}">
                <a16:creationId xmlns:a16="http://schemas.microsoft.com/office/drawing/2014/main" id="{86392FE2-A06D-447C-9081-19BD97EBEBD9}"/>
              </a:ext>
            </a:extLst>
          </p:cNvPr>
          <p:cNvSpPr txBox="1"/>
          <p:nvPr/>
        </p:nvSpPr>
        <p:spPr>
          <a:xfrm rot="5400000">
            <a:off x="409996" y="3589947"/>
            <a:ext cx="1050035" cy="8380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pt-BR" sz="2400" b="1" spc="-150" noProof="1">
                <a:latin typeface="+mj-lt"/>
              </a:rPr>
              <a:t>Anos</a:t>
            </a:r>
          </a:p>
        </p:txBody>
      </p:sp>
      <p:sp>
        <p:nvSpPr>
          <p:cNvPr id="117" name="Caixa de texto 116">
            <a:extLst>
              <a:ext uri="{FF2B5EF4-FFF2-40B4-BE49-F238E27FC236}">
                <a16:creationId xmlns:a16="http://schemas.microsoft.com/office/drawing/2014/main" id="{4AB30B9C-4189-4072-A73F-B125AA0660CC}"/>
              </a:ext>
            </a:extLst>
          </p:cNvPr>
          <p:cNvSpPr txBox="1"/>
          <p:nvPr/>
        </p:nvSpPr>
        <p:spPr>
          <a:xfrm>
            <a:off x="31765" y="1353249"/>
            <a:ext cx="1558621" cy="16993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1200" b="1" noProof="1"/>
              <a:t>A COGEN </a:t>
            </a:r>
            <a:r>
              <a:rPr lang="pt-BR" sz="1000" b="1" noProof="1"/>
              <a:t>foi constituída para promover o avanço da </a:t>
            </a:r>
            <a:r>
              <a:rPr lang="pt-BR" sz="1000" b="1" noProof="1">
                <a:solidFill>
                  <a:srgbClr val="0033CC"/>
                </a:solidFill>
              </a:rPr>
              <a:t>Geração Distribuída </a:t>
            </a:r>
            <a:r>
              <a:rPr lang="pt-BR" sz="1000" b="1" noProof="1"/>
              <a:t>no Brasil, com ênfase na </a:t>
            </a:r>
            <a:r>
              <a:rPr lang="pt-BR" sz="1000" b="1" noProof="1">
                <a:solidFill>
                  <a:srgbClr val="0033CC"/>
                </a:solidFill>
              </a:rPr>
              <a:t>Cogeração de Energia</a:t>
            </a:r>
            <a:r>
              <a:rPr lang="pt-BR" sz="1000" b="1" noProof="1"/>
              <a:t>, atuando na infraestrutura regulatória do setor. </a:t>
            </a:r>
          </a:p>
          <a:p>
            <a:pPr algn="just"/>
            <a:r>
              <a:rPr lang="pt-BR" sz="2000" b="1" noProof="1"/>
              <a:t>4</a:t>
            </a:r>
            <a:r>
              <a:rPr lang="pt-BR" sz="1000" b="1" noProof="1"/>
              <a:t> vetores balizam a atuação da COGEN: as biomassas, o gás natural, o biogás e a energia solar.</a:t>
            </a:r>
          </a:p>
        </p:txBody>
      </p:sp>
      <p:sp>
        <p:nvSpPr>
          <p:cNvPr id="136" name="Caixa de texto 135">
            <a:extLst>
              <a:ext uri="{FF2B5EF4-FFF2-40B4-BE49-F238E27FC236}">
                <a16:creationId xmlns:a16="http://schemas.microsoft.com/office/drawing/2014/main" id="{DD006F3B-FEFF-4DDF-93AA-B443AF5B2E4D}"/>
              </a:ext>
            </a:extLst>
          </p:cNvPr>
          <p:cNvSpPr txBox="1"/>
          <p:nvPr/>
        </p:nvSpPr>
        <p:spPr>
          <a:xfrm>
            <a:off x="84913" y="6376211"/>
            <a:ext cx="1539437" cy="120268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1000" noProof="1"/>
              <a:t>Rua Ferreira de Araújo, 202, cj.112 Pinheiros</a:t>
            </a:r>
          </a:p>
          <a:p>
            <a:pPr algn="just"/>
            <a:r>
              <a:rPr lang="pt-BR" sz="1000" noProof="1"/>
              <a:t>CEP 05428-000 </a:t>
            </a:r>
          </a:p>
          <a:p>
            <a:pPr algn="just"/>
            <a:r>
              <a:rPr lang="pt-BR" sz="1000" noProof="1"/>
              <a:t>São Paulo/SP</a:t>
            </a:r>
          </a:p>
        </p:txBody>
      </p:sp>
      <p:pic>
        <p:nvPicPr>
          <p:cNvPr id="137" name="Elemento gráfico 136" descr="Ícone de Mapa e Localização">
            <a:extLst>
              <a:ext uri="{FF2B5EF4-FFF2-40B4-BE49-F238E27FC236}">
                <a16:creationId xmlns:a16="http://schemas.microsoft.com/office/drawing/2014/main" id="{0960335E-DCB4-4825-B3B1-3C310CE24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2556" y="5899306"/>
            <a:ext cx="403523" cy="414047"/>
          </a:xfrm>
          <a:prstGeom prst="rect">
            <a:avLst/>
          </a:prstGeom>
        </p:spPr>
      </p:pic>
      <p:sp>
        <p:nvSpPr>
          <p:cNvPr id="139" name="Caixa de texto 138">
            <a:extLst>
              <a:ext uri="{FF2B5EF4-FFF2-40B4-BE49-F238E27FC236}">
                <a16:creationId xmlns:a16="http://schemas.microsoft.com/office/drawing/2014/main" id="{FB8C4578-58A6-447F-A5FF-C37752CCAE55}"/>
              </a:ext>
            </a:extLst>
          </p:cNvPr>
          <p:cNvSpPr txBox="1"/>
          <p:nvPr/>
        </p:nvSpPr>
        <p:spPr>
          <a:xfrm>
            <a:off x="1621735" y="7743519"/>
            <a:ext cx="2585985" cy="27699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noProof="1">
                <a:latin typeface="+mj-lt"/>
              </a:rPr>
              <a:t>Ranking Estadual</a:t>
            </a:r>
          </a:p>
        </p:txBody>
      </p:sp>
      <p:sp>
        <p:nvSpPr>
          <p:cNvPr id="150" name="Caixa de texto 149">
            <a:extLst>
              <a:ext uri="{FF2B5EF4-FFF2-40B4-BE49-F238E27FC236}">
                <a16:creationId xmlns:a16="http://schemas.microsoft.com/office/drawing/2014/main" id="{9B807505-5272-4289-9CD5-C8D2A0BC61F3}"/>
              </a:ext>
            </a:extLst>
          </p:cNvPr>
          <p:cNvSpPr txBox="1"/>
          <p:nvPr/>
        </p:nvSpPr>
        <p:spPr>
          <a:xfrm>
            <a:off x="44955" y="4286896"/>
            <a:ext cx="1527978" cy="14917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1050" b="1" noProof="1"/>
              <a:t>97 associados</a:t>
            </a:r>
            <a:r>
              <a:rPr lang="pt-BR" sz="700" b="1" noProof="1"/>
              <a:t>, </a:t>
            </a:r>
            <a:r>
              <a:rPr lang="pt-BR" sz="750" b="1" noProof="1"/>
              <a:t>que atuam na cadeia da cogeração de energia e da geração solar incluindo empresas de geração, transmissão, distribuição e comercialização de energia elétrica e gás natural; empresas da indústria sucro-energética, fabricantes de equipamentos e materiais; empresas de engenharia, consultoria e eficiência energética; prestadores de serviços; integradores; escritórios de advocacia e usuários de cogeração. </a:t>
            </a:r>
          </a:p>
        </p:txBody>
      </p:sp>
      <p:sp>
        <p:nvSpPr>
          <p:cNvPr id="153" name="Elemento gráfico 151" descr="Informação do ícone">
            <a:extLst>
              <a:ext uri="{FF2B5EF4-FFF2-40B4-BE49-F238E27FC236}">
                <a16:creationId xmlns:a16="http://schemas.microsoft.com/office/drawing/2014/main" id="{8B33F9B3-C932-4785-BD74-FB723077E368}"/>
              </a:ext>
            </a:extLst>
          </p:cNvPr>
          <p:cNvSpPr>
            <a:spLocks noChangeAspect="1"/>
          </p:cNvSpPr>
          <p:nvPr/>
        </p:nvSpPr>
        <p:spPr>
          <a:xfrm>
            <a:off x="80227" y="1126489"/>
            <a:ext cx="191961" cy="188644"/>
          </a:xfrm>
          <a:custGeom>
            <a:avLst/>
            <a:gdLst>
              <a:gd name="connsiteX0" fmla="*/ 181372 w 362743"/>
              <a:gd name="connsiteY0" fmla="*/ 362743 h 362743"/>
              <a:gd name="connsiteX1" fmla="*/ 362743 w 362743"/>
              <a:gd name="connsiteY1" fmla="*/ 181372 h 362743"/>
              <a:gd name="connsiteX2" fmla="*/ 181372 w 362743"/>
              <a:gd name="connsiteY2" fmla="*/ 0 h 362743"/>
              <a:gd name="connsiteX3" fmla="*/ 0 w 362743"/>
              <a:gd name="connsiteY3" fmla="*/ 181372 h 362743"/>
              <a:gd name="connsiteX4" fmla="*/ 181372 w 362743"/>
              <a:gd name="connsiteY4" fmla="*/ 362743 h 362743"/>
              <a:gd name="connsiteX5" fmla="*/ 191448 w 362743"/>
              <a:gd name="connsiteY5" fmla="*/ 63480 h 362743"/>
              <a:gd name="connsiteX6" fmla="*/ 221676 w 362743"/>
              <a:gd name="connsiteY6" fmla="*/ 93709 h 362743"/>
              <a:gd name="connsiteX7" fmla="*/ 191448 w 362743"/>
              <a:gd name="connsiteY7" fmla="*/ 123937 h 362743"/>
              <a:gd name="connsiteX8" fmla="*/ 161219 w 362743"/>
              <a:gd name="connsiteY8" fmla="*/ 93709 h 362743"/>
              <a:gd name="connsiteX9" fmla="*/ 191448 w 362743"/>
              <a:gd name="connsiteY9" fmla="*/ 63480 h 362743"/>
              <a:gd name="connsiteX10" fmla="*/ 181372 w 362743"/>
              <a:gd name="connsiteY10" fmla="*/ 138044 h 362743"/>
              <a:gd name="connsiteX11" fmla="*/ 215546 w 362743"/>
              <a:gd name="connsiteY11" fmla="*/ 177881 h 362743"/>
              <a:gd name="connsiteX12" fmla="*/ 201524 w 362743"/>
              <a:gd name="connsiteY12" fmla="*/ 269035 h 362743"/>
              <a:gd name="connsiteX13" fmla="*/ 231753 w 362743"/>
              <a:gd name="connsiteY13" fmla="*/ 258958 h 362743"/>
              <a:gd name="connsiteX14" fmla="*/ 181372 w 362743"/>
              <a:gd name="connsiteY14" fmla="*/ 299263 h 362743"/>
              <a:gd name="connsiteX15" fmla="*/ 147197 w 362743"/>
              <a:gd name="connsiteY15" fmla="*/ 259426 h 362743"/>
              <a:gd name="connsiteX16" fmla="*/ 161219 w 362743"/>
              <a:gd name="connsiteY16" fmla="*/ 168273 h 362743"/>
              <a:gd name="connsiteX17" fmla="*/ 130991 w 362743"/>
              <a:gd name="connsiteY17" fmla="*/ 178349 h 362743"/>
              <a:gd name="connsiteX18" fmla="*/ 181372 w 362743"/>
              <a:gd name="connsiteY18" fmla="*/ 138044 h 362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62743" h="362743">
                <a:moveTo>
                  <a:pt x="181372" y="362743"/>
                </a:moveTo>
                <a:cubicBezTo>
                  <a:pt x="281545" y="362743"/>
                  <a:pt x="362743" y="281541"/>
                  <a:pt x="362743" y="181372"/>
                </a:cubicBezTo>
                <a:cubicBezTo>
                  <a:pt x="362743" y="81202"/>
                  <a:pt x="281545" y="0"/>
                  <a:pt x="181372" y="0"/>
                </a:cubicBezTo>
                <a:cubicBezTo>
                  <a:pt x="81198" y="0"/>
                  <a:pt x="0" y="81202"/>
                  <a:pt x="0" y="181372"/>
                </a:cubicBezTo>
                <a:cubicBezTo>
                  <a:pt x="0" y="281541"/>
                  <a:pt x="81198" y="362743"/>
                  <a:pt x="181372" y="362743"/>
                </a:cubicBezTo>
                <a:close/>
                <a:moveTo>
                  <a:pt x="191448" y="63480"/>
                </a:moveTo>
                <a:cubicBezTo>
                  <a:pt x="208146" y="63480"/>
                  <a:pt x="221676" y="77014"/>
                  <a:pt x="221676" y="93709"/>
                </a:cubicBezTo>
                <a:cubicBezTo>
                  <a:pt x="221676" y="110403"/>
                  <a:pt x="208146" y="123937"/>
                  <a:pt x="191448" y="123937"/>
                </a:cubicBezTo>
                <a:cubicBezTo>
                  <a:pt x="174750" y="123937"/>
                  <a:pt x="161219" y="110403"/>
                  <a:pt x="161219" y="93709"/>
                </a:cubicBezTo>
                <a:cubicBezTo>
                  <a:pt x="161219" y="77014"/>
                  <a:pt x="174750" y="63480"/>
                  <a:pt x="191448" y="63480"/>
                </a:cubicBezTo>
                <a:close/>
                <a:moveTo>
                  <a:pt x="181372" y="138044"/>
                </a:moveTo>
                <a:cubicBezTo>
                  <a:pt x="211600" y="138044"/>
                  <a:pt x="218932" y="155879"/>
                  <a:pt x="215546" y="177881"/>
                </a:cubicBezTo>
                <a:lnTo>
                  <a:pt x="201524" y="269035"/>
                </a:lnTo>
                <a:cubicBezTo>
                  <a:pt x="201524" y="269035"/>
                  <a:pt x="211600" y="269035"/>
                  <a:pt x="231753" y="258958"/>
                </a:cubicBezTo>
                <a:cubicBezTo>
                  <a:pt x="231753" y="258958"/>
                  <a:pt x="221676" y="299263"/>
                  <a:pt x="181372" y="299263"/>
                </a:cubicBezTo>
                <a:cubicBezTo>
                  <a:pt x="151143" y="299263"/>
                  <a:pt x="143812" y="281428"/>
                  <a:pt x="147197" y="259426"/>
                </a:cubicBezTo>
                <a:lnTo>
                  <a:pt x="161219" y="168273"/>
                </a:lnTo>
                <a:cubicBezTo>
                  <a:pt x="161219" y="168273"/>
                  <a:pt x="151143" y="168273"/>
                  <a:pt x="130991" y="178349"/>
                </a:cubicBezTo>
                <a:cubicBezTo>
                  <a:pt x="130991" y="178349"/>
                  <a:pt x="141067" y="138044"/>
                  <a:pt x="181372" y="138044"/>
                </a:cubicBezTo>
                <a:close/>
              </a:path>
            </a:pathLst>
          </a:custGeom>
          <a:solidFill>
            <a:srgbClr val="FF0000"/>
          </a:solidFill>
          <a:ln w="4001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1"/>
          </a:p>
        </p:txBody>
      </p:sp>
      <p:sp>
        <p:nvSpPr>
          <p:cNvPr id="45" name="Caixa de texto 44">
            <a:extLst>
              <a:ext uri="{FF2B5EF4-FFF2-40B4-BE49-F238E27FC236}">
                <a16:creationId xmlns:a16="http://schemas.microsoft.com/office/drawing/2014/main" id="{47AEA1FB-634B-4EFB-B66A-9321DDB72DE1}"/>
              </a:ext>
            </a:extLst>
          </p:cNvPr>
          <p:cNvSpPr txBox="1"/>
          <p:nvPr/>
        </p:nvSpPr>
        <p:spPr>
          <a:xfrm>
            <a:off x="412520" y="7150475"/>
            <a:ext cx="1216569" cy="140069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rtl="0"/>
            <a:r>
              <a:rPr lang="pt-BR" sz="900" b="1" u="sng" noProof="1"/>
              <a:t>Email: </a:t>
            </a:r>
          </a:p>
          <a:p>
            <a:pPr rtl="0"/>
            <a:r>
              <a:rPr lang="pt-BR" sz="800" noProof="1"/>
              <a:t>cogen@cogen.com</a:t>
            </a:r>
          </a:p>
          <a:p>
            <a:pPr rtl="0"/>
            <a:endParaRPr lang="pt-BR" sz="900" noProof="1"/>
          </a:p>
          <a:p>
            <a:pPr rtl="0"/>
            <a:r>
              <a:rPr lang="pt-BR" sz="900" b="1" u="sng" noProof="1"/>
              <a:t>Site</a:t>
            </a:r>
          </a:p>
          <a:p>
            <a:pPr rtl="0"/>
            <a:r>
              <a:rPr lang="pt-BR" sz="800" noProof="1">
                <a:solidFill>
                  <a:srgbClr val="0033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www.cogen.com.br</a:t>
            </a:r>
            <a:endParaRPr lang="pt-BR" sz="800" noProof="1">
              <a:solidFill>
                <a:srgbClr val="0033CC"/>
              </a:solidFill>
            </a:endParaRPr>
          </a:p>
          <a:p>
            <a:pPr rtl="0"/>
            <a:endParaRPr lang="pt-BR" sz="900" noProof="1"/>
          </a:p>
          <a:p>
            <a:pPr rtl="0"/>
            <a:r>
              <a:rPr lang="pt-BR" sz="900" b="1" u="sng" noProof="1"/>
              <a:t>Telefone</a:t>
            </a:r>
          </a:p>
          <a:p>
            <a:pPr rtl="0"/>
            <a:r>
              <a:rPr lang="pt-BR" sz="800" noProof="1"/>
              <a:t>(11) 3815 – 4887</a:t>
            </a:r>
          </a:p>
          <a:p>
            <a:pPr rtl="0"/>
            <a:endParaRPr lang="pt-BR" sz="900" u="sng" noProof="1"/>
          </a:p>
          <a:p>
            <a:pPr rtl="0"/>
            <a:r>
              <a:rPr lang="pt-BR" sz="900" b="1" u="sng" noProof="1"/>
              <a:t>LinkedIn</a:t>
            </a:r>
          </a:p>
          <a:p>
            <a:r>
              <a:rPr lang="pt-BR" sz="500" noProof="1">
                <a:solidFill>
                  <a:srgbClr val="0033C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https://www.linkedin.com/company/13071801</a:t>
            </a:r>
            <a:endParaRPr lang="pt-BR" sz="500" noProof="1">
              <a:solidFill>
                <a:srgbClr val="0033CC"/>
              </a:solidFill>
            </a:endParaRPr>
          </a:p>
        </p:txBody>
      </p:sp>
      <p:pic>
        <p:nvPicPr>
          <p:cNvPr id="100" name="Elemento gráfico 99" descr="Ícone de envelope">
            <a:extLst>
              <a:ext uri="{FF2B5EF4-FFF2-40B4-BE49-F238E27FC236}">
                <a16:creationId xmlns:a16="http://schemas.microsoft.com/office/drawing/2014/main" id="{F9C78C03-8918-4594-A828-6501682DD739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5650" y="7190741"/>
            <a:ext cx="232273" cy="228259"/>
          </a:xfrm>
          <a:prstGeom prst="rect">
            <a:avLst/>
          </a:prstGeom>
        </p:spPr>
      </p:pic>
      <p:pic>
        <p:nvPicPr>
          <p:cNvPr id="102" name="Elemento Gráfico 101" descr="ícone do receptor de telefone">
            <a:extLst>
              <a:ext uri="{FF2B5EF4-FFF2-40B4-BE49-F238E27FC236}">
                <a16:creationId xmlns:a16="http://schemas.microsoft.com/office/drawing/2014/main" id="{E5C35D4F-CB13-4B4D-9536-20BBEA2F5A85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22974" y="8030893"/>
            <a:ext cx="191961" cy="188644"/>
          </a:xfrm>
          <a:prstGeom prst="rect">
            <a:avLst/>
          </a:prstGeom>
        </p:spPr>
      </p:pic>
      <p:pic>
        <p:nvPicPr>
          <p:cNvPr id="104" name="Elemento Gráfico 103" descr="Ícone de Link">
            <a:extLst>
              <a:ext uri="{FF2B5EF4-FFF2-40B4-BE49-F238E27FC236}">
                <a16:creationId xmlns:a16="http://schemas.microsoft.com/office/drawing/2014/main" id="{35637568-F847-4AC0-8D34-F98101113295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13376" y="7594001"/>
            <a:ext cx="211157" cy="207508"/>
          </a:xfrm>
          <a:prstGeom prst="rect">
            <a:avLst/>
          </a:prstGeom>
        </p:spPr>
      </p:pic>
      <p:sp>
        <p:nvSpPr>
          <p:cNvPr id="107" name="Elemento Gráfico 105" descr="Ícone do LinkedIn">
            <a:extLst>
              <a:ext uri="{FF2B5EF4-FFF2-40B4-BE49-F238E27FC236}">
                <a16:creationId xmlns:a16="http://schemas.microsoft.com/office/drawing/2014/main" id="{692F5C37-BBC8-4DAE-A34D-DA2CBAEEB39F}"/>
              </a:ext>
            </a:extLst>
          </p:cNvPr>
          <p:cNvSpPr/>
          <p:nvPr/>
        </p:nvSpPr>
        <p:spPr>
          <a:xfrm>
            <a:off x="129113" y="8475278"/>
            <a:ext cx="160871" cy="171699"/>
          </a:xfrm>
          <a:custGeom>
            <a:avLst/>
            <a:gdLst>
              <a:gd name="connsiteX0" fmla="*/ 270400 w 270400"/>
              <a:gd name="connsiteY0" fmla="*/ 41256 h 266977"/>
              <a:gd name="connsiteX1" fmla="*/ 227638 w 270400"/>
              <a:gd name="connsiteY1" fmla="*/ 0 h 266977"/>
              <a:gd name="connsiteX2" fmla="*/ 40503 w 270400"/>
              <a:gd name="connsiteY2" fmla="*/ 0 h 266977"/>
              <a:gd name="connsiteX3" fmla="*/ 0 w 270400"/>
              <a:gd name="connsiteY3" fmla="*/ 40480 h 266977"/>
              <a:gd name="connsiteX4" fmla="*/ 0 w 270400"/>
              <a:gd name="connsiteY4" fmla="*/ 40503 h 266977"/>
              <a:gd name="connsiteX5" fmla="*/ 0 w 270400"/>
              <a:gd name="connsiteY5" fmla="*/ 227615 h 266977"/>
              <a:gd name="connsiteX6" fmla="*/ 40469 w 270400"/>
              <a:gd name="connsiteY6" fmla="*/ 268107 h 266977"/>
              <a:gd name="connsiteX7" fmla="*/ 40503 w 270400"/>
              <a:gd name="connsiteY7" fmla="*/ 268107 h 266977"/>
              <a:gd name="connsiteX8" fmla="*/ 227615 w 270400"/>
              <a:gd name="connsiteY8" fmla="*/ 268107 h 266977"/>
              <a:gd name="connsiteX9" fmla="*/ 270389 w 270400"/>
              <a:gd name="connsiteY9" fmla="*/ 228379 h 266977"/>
              <a:gd name="connsiteX10" fmla="*/ 81576 w 270400"/>
              <a:gd name="connsiteY10" fmla="*/ 232521 h 266977"/>
              <a:gd name="connsiteX11" fmla="*/ 39294 w 270400"/>
              <a:gd name="connsiteY11" fmla="*/ 232521 h 266977"/>
              <a:gd name="connsiteX12" fmla="*/ 39294 w 270400"/>
              <a:gd name="connsiteY12" fmla="*/ 96682 h 266977"/>
              <a:gd name="connsiteX13" fmla="*/ 81576 w 270400"/>
              <a:gd name="connsiteY13" fmla="*/ 96682 h 266977"/>
              <a:gd name="connsiteX14" fmla="*/ 60458 w 270400"/>
              <a:gd name="connsiteY14" fmla="*/ 78154 h 266977"/>
              <a:gd name="connsiteX15" fmla="*/ 60173 w 270400"/>
              <a:gd name="connsiteY15" fmla="*/ 78154 h 266977"/>
              <a:gd name="connsiteX16" fmla="*/ 36784 w 270400"/>
              <a:gd name="connsiteY16" fmla="*/ 54685 h 266977"/>
              <a:gd name="connsiteX17" fmla="*/ 60743 w 270400"/>
              <a:gd name="connsiteY17" fmla="*/ 31216 h 266977"/>
              <a:gd name="connsiteX18" fmla="*/ 84406 w 270400"/>
              <a:gd name="connsiteY18" fmla="*/ 54685 h 266977"/>
              <a:gd name="connsiteX19" fmla="*/ 60458 w 270400"/>
              <a:gd name="connsiteY19" fmla="*/ 78154 h 266977"/>
              <a:gd name="connsiteX20" fmla="*/ 234187 w 270400"/>
              <a:gd name="connsiteY20" fmla="*/ 232521 h 266977"/>
              <a:gd name="connsiteX21" fmla="*/ 191870 w 270400"/>
              <a:gd name="connsiteY21" fmla="*/ 232521 h 266977"/>
              <a:gd name="connsiteX22" fmla="*/ 191870 w 270400"/>
              <a:gd name="connsiteY22" fmla="*/ 159844 h 266977"/>
              <a:gd name="connsiteX23" fmla="*/ 170432 w 270400"/>
              <a:gd name="connsiteY23" fmla="*/ 129119 h 266977"/>
              <a:gd name="connsiteX24" fmla="*/ 148754 w 270400"/>
              <a:gd name="connsiteY24" fmla="*/ 145639 h 266977"/>
              <a:gd name="connsiteX25" fmla="*/ 147362 w 270400"/>
              <a:gd name="connsiteY25" fmla="*/ 156661 h 266977"/>
              <a:gd name="connsiteX26" fmla="*/ 147362 w 270400"/>
              <a:gd name="connsiteY26" fmla="*/ 232521 h 266977"/>
              <a:gd name="connsiteX27" fmla="*/ 105022 w 270400"/>
              <a:gd name="connsiteY27" fmla="*/ 232521 h 266977"/>
              <a:gd name="connsiteX28" fmla="*/ 105022 w 270400"/>
              <a:gd name="connsiteY28" fmla="*/ 96682 h 266977"/>
              <a:gd name="connsiteX29" fmla="*/ 147339 w 270400"/>
              <a:gd name="connsiteY29" fmla="*/ 96682 h 266977"/>
              <a:gd name="connsiteX30" fmla="*/ 147339 w 270400"/>
              <a:gd name="connsiteY30" fmla="*/ 115907 h 266977"/>
              <a:gd name="connsiteX31" fmla="*/ 185469 w 270400"/>
              <a:gd name="connsiteY31" fmla="*/ 93488 h 266977"/>
              <a:gd name="connsiteX32" fmla="*/ 234187 w 270400"/>
              <a:gd name="connsiteY32" fmla="*/ 154630 h 266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70400" h="266977">
                <a:moveTo>
                  <a:pt x="270400" y="41256"/>
                </a:moveTo>
                <a:cubicBezTo>
                  <a:pt x="268118" y="18129"/>
                  <a:pt x="249989" y="0"/>
                  <a:pt x="227638" y="0"/>
                </a:cubicBezTo>
                <a:lnTo>
                  <a:pt x="40503" y="0"/>
                </a:lnTo>
                <a:cubicBezTo>
                  <a:pt x="18140" y="-6"/>
                  <a:pt x="6" y="18117"/>
                  <a:pt x="0" y="40480"/>
                </a:cubicBezTo>
                <a:cubicBezTo>
                  <a:pt x="0" y="40488"/>
                  <a:pt x="0" y="40495"/>
                  <a:pt x="0" y="40503"/>
                </a:cubicBezTo>
                <a:lnTo>
                  <a:pt x="0" y="227615"/>
                </a:lnTo>
                <a:cubicBezTo>
                  <a:pt x="-6" y="249972"/>
                  <a:pt x="18112" y="268100"/>
                  <a:pt x="40469" y="268107"/>
                </a:cubicBezTo>
                <a:cubicBezTo>
                  <a:pt x="40480" y="268107"/>
                  <a:pt x="40492" y="268107"/>
                  <a:pt x="40503" y="268107"/>
                </a:cubicBezTo>
                <a:lnTo>
                  <a:pt x="227615" y="268107"/>
                </a:lnTo>
                <a:cubicBezTo>
                  <a:pt x="249977" y="268107"/>
                  <a:pt x="268107" y="249977"/>
                  <a:pt x="270389" y="228379"/>
                </a:cubicBezTo>
                <a:close/>
                <a:moveTo>
                  <a:pt x="81576" y="232521"/>
                </a:moveTo>
                <a:lnTo>
                  <a:pt x="39294" y="232521"/>
                </a:lnTo>
                <a:lnTo>
                  <a:pt x="39294" y="96682"/>
                </a:lnTo>
                <a:lnTo>
                  <a:pt x="81576" y="96682"/>
                </a:lnTo>
                <a:close/>
                <a:moveTo>
                  <a:pt x="60458" y="78154"/>
                </a:moveTo>
                <a:lnTo>
                  <a:pt x="60173" y="78154"/>
                </a:lnTo>
                <a:cubicBezTo>
                  <a:pt x="45968" y="78154"/>
                  <a:pt x="36784" y="67725"/>
                  <a:pt x="36784" y="54685"/>
                </a:cubicBezTo>
                <a:cubicBezTo>
                  <a:pt x="36784" y="41359"/>
                  <a:pt x="46242" y="31216"/>
                  <a:pt x="60743" y="31216"/>
                </a:cubicBezTo>
                <a:cubicBezTo>
                  <a:pt x="75244" y="31216"/>
                  <a:pt x="84132" y="41359"/>
                  <a:pt x="84406" y="54685"/>
                </a:cubicBezTo>
                <a:cubicBezTo>
                  <a:pt x="84394" y="67703"/>
                  <a:pt x="75199" y="78154"/>
                  <a:pt x="60458" y="78154"/>
                </a:cubicBezTo>
                <a:close/>
                <a:moveTo>
                  <a:pt x="234187" y="232521"/>
                </a:moveTo>
                <a:lnTo>
                  <a:pt x="191870" y="232521"/>
                </a:lnTo>
                <a:lnTo>
                  <a:pt x="191870" y="159844"/>
                </a:lnTo>
                <a:cubicBezTo>
                  <a:pt x="191870" y="141589"/>
                  <a:pt x="185743" y="129119"/>
                  <a:pt x="170432" y="129119"/>
                </a:cubicBezTo>
                <a:cubicBezTo>
                  <a:pt x="158749" y="129119"/>
                  <a:pt x="151778" y="137516"/>
                  <a:pt x="148754" y="145639"/>
                </a:cubicBezTo>
                <a:cubicBezTo>
                  <a:pt x="147613" y="148537"/>
                  <a:pt x="147362" y="152599"/>
                  <a:pt x="147362" y="156661"/>
                </a:cubicBezTo>
                <a:lnTo>
                  <a:pt x="147362" y="232521"/>
                </a:lnTo>
                <a:lnTo>
                  <a:pt x="105022" y="232521"/>
                </a:lnTo>
                <a:cubicBezTo>
                  <a:pt x="105022" y="232521"/>
                  <a:pt x="105582" y="109426"/>
                  <a:pt x="105022" y="96682"/>
                </a:cubicBezTo>
                <a:lnTo>
                  <a:pt x="147339" y="96682"/>
                </a:lnTo>
                <a:lnTo>
                  <a:pt x="147339" y="115907"/>
                </a:lnTo>
                <a:cubicBezTo>
                  <a:pt x="152964" y="106654"/>
                  <a:pt x="163027" y="93488"/>
                  <a:pt x="185469" y="93488"/>
                </a:cubicBezTo>
                <a:cubicBezTo>
                  <a:pt x="213319" y="93488"/>
                  <a:pt x="234187" y="112883"/>
                  <a:pt x="234187" y="154630"/>
                </a:cubicBezTo>
                <a:close/>
              </a:path>
            </a:pathLst>
          </a:custGeom>
          <a:solidFill>
            <a:schemeClr val="tx1"/>
          </a:solidFill>
          <a:ln w="1125" cap="flat">
            <a:solidFill>
              <a:schemeClr val="accent1"/>
            </a:solidFill>
            <a:prstDash val="solid"/>
            <a:miter/>
          </a:ln>
        </p:spPr>
        <p:txBody>
          <a:bodyPr rtlCol="0" anchor="ctr"/>
          <a:lstStyle/>
          <a:p>
            <a:pPr rtl="0"/>
            <a:endParaRPr lang="pt-BR" sz="1600" noProof="1"/>
          </a:p>
        </p:txBody>
      </p:sp>
      <p:pic>
        <p:nvPicPr>
          <p:cNvPr id="191" name="Gráfico 190" descr="Fábrica">
            <a:extLst>
              <a:ext uri="{FF2B5EF4-FFF2-40B4-BE49-F238E27FC236}">
                <a16:creationId xmlns:a16="http://schemas.microsoft.com/office/drawing/2014/main" id="{99A798F8-57F6-4638-9C54-E907730B925A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3249700" y="1824902"/>
            <a:ext cx="480217" cy="471919"/>
          </a:xfrm>
          <a:prstGeom prst="rect">
            <a:avLst/>
          </a:prstGeom>
        </p:spPr>
      </p:pic>
      <p:pic>
        <p:nvPicPr>
          <p:cNvPr id="192" name="Gráfico 191" descr="Fogo">
            <a:extLst>
              <a:ext uri="{FF2B5EF4-FFF2-40B4-BE49-F238E27FC236}">
                <a16:creationId xmlns:a16="http://schemas.microsoft.com/office/drawing/2014/main" id="{6D27DEE7-E97D-4B7D-ADB5-6998CE057BB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3261548" y="2317258"/>
            <a:ext cx="417350" cy="410138"/>
          </a:xfrm>
          <a:prstGeom prst="rect">
            <a:avLst/>
          </a:prstGeom>
        </p:spPr>
      </p:pic>
      <p:sp>
        <p:nvSpPr>
          <p:cNvPr id="194" name="CaixaDeTexto 193">
            <a:extLst>
              <a:ext uri="{FF2B5EF4-FFF2-40B4-BE49-F238E27FC236}">
                <a16:creationId xmlns:a16="http://schemas.microsoft.com/office/drawing/2014/main" id="{91BD02E1-C9B5-4863-AD16-A5B96A94E4E2}"/>
              </a:ext>
            </a:extLst>
          </p:cNvPr>
          <p:cNvSpPr txBox="1"/>
          <p:nvPr/>
        </p:nvSpPr>
        <p:spPr>
          <a:xfrm>
            <a:off x="3680219" y="191892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505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5" name="Gráfico 194" descr="Folha">
            <a:extLst>
              <a:ext uri="{FF2B5EF4-FFF2-40B4-BE49-F238E27FC236}">
                <a16:creationId xmlns:a16="http://schemas.microsoft.com/office/drawing/2014/main" id="{D014218F-D5B9-4319-B0B3-0CC8AD0939C4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278208" y="2786138"/>
            <a:ext cx="377110" cy="370594"/>
          </a:xfrm>
          <a:prstGeom prst="rect">
            <a:avLst/>
          </a:prstGeom>
        </p:spPr>
      </p:pic>
      <p:sp>
        <p:nvSpPr>
          <p:cNvPr id="196" name="CaixaDeTexto 195">
            <a:extLst>
              <a:ext uri="{FF2B5EF4-FFF2-40B4-BE49-F238E27FC236}">
                <a16:creationId xmlns:a16="http://schemas.microsoft.com/office/drawing/2014/main" id="{841A5B7B-1E48-444E-B54E-61A439FE80A3}"/>
              </a:ext>
            </a:extLst>
          </p:cNvPr>
          <p:cNvSpPr txBox="1"/>
          <p:nvPr/>
        </p:nvSpPr>
        <p:spPr>
          <a:xfrm>
            <a:off x="3744690" y="2401068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7" name="CaixaDeTexto 196">
            <a:extLst>
              <a:ext uri="{FF2B5EF4-FFF2-40B4-BE49-F238E27FC236}">
                <a16:creationId xmlns:a16="http://schemas.microsoft.com/office/drawing/2014/main" id="{B7BED436-5F51-420C-866E-43E0C7C014AC}"/>
              </a:ext>
            </a:extLst>
          </p:cNvPr>
          <p:cNvSpPr txBox="1"/>
          <p:nvPr/>
        </p:nvSpPr>
        <p:spPr>
          <a:xfrm>
            <a:off x="3702072" y="4146862"/>
            <a:ext cx="5447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/>
              <a:t>+220</a:t>
            </a:r>
            <a:endParaRPr lang="pt-BR" sz="1400" b="1" dirty="0">
              <a:latin typeface="+mn-lt"/>
            </a:endParaRPr>
          </a:p>
        </p:txBody>
      </p:sp>
      <p:sp>
        <p:nvSpPr>
          <p:cNvPr id="198" name="CaixaDeTexto 197">
            <a:extLst>
              <a:ext uri="{FF2B5EF4-FFF2-40B4-BE49-F238E27FC236}">
                <a16:creationId xmlns:a16="http://schemas.microsoft.com/office/drawing/2014/main" id="{6B71A7A6-52AB-4AF5-8507-EC064D7C5DC3}"/>
              </a:ext>
            </a:extLst>
          </p:cNvPr>
          <p:cNvSpPr txBox="1"/>
          <p:nvPr/>
        </p:nvSpPr>
        <p:spPr>
          <a:xfrm>
            <a:off x="3744447" y="2835877"/>
            <a:ext cx="383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9" name="Gráfico 198" descr="Alta Voltagem">
            <a:extLst>
              <a:ext uri="{FF2B5EF4-FFF2-40B4-BE49-F238E27FC236}">
                <a16:creationId xmlns:a16="http://schemas.microsoft.com/office/drawing/2014/main" id="{B5E1AAB0-F826-4643-BDEB-0CD964394F69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5543212" y="1904867"/>
            <a:ext cx="323103" cy="317520"/>
          </a:xfrm>
          <a:prstGeom prst="rect">
            <a:avLst/>
          </a:prstGeom>
        </p:spPr>
      </p:pic>
      <p:pic>
        <p:nvPicPr>
          <p:cNvPr id="200" name="Gráfico 199" descr="Alta Voltagem">
            <a:extLst>
              <a:ext uri="{FF2B5EF4-FFF2-40B4-BE49-F238E27FC236}">
                <a16:creationId xmlns:a16="http://schemas.microsoft.com/office/drawing/2014/main" id="{491767FE-248A-4B84-98D7-021BBD993B7B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5518774" y="2298778"/>
            <a:ext cx="355414" cy="349272"/>
          </a:xfrm>
          <a:prstGeom prst="rect">
            <a:avLst/>
          </a:prstGeom>
        </p:spPr>
      </p:pic>
      <p:pic>
        <p:nvPicPr>
          <p:cNvPr id="201" name="Gráfico 200" descr="Alta Voltagem">
            <a:extLst>
              <a:ext uri="{FF2B5EF4-FFF2-40B4-BE49-F238E27FC236}">
                <a16:creationId xmlns:a16="http://schemas.microsoft.com/office/drawing/2014/main" id="{1939C846-ACAC-41BC-BCC4-8353490E4CD1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>
            <a:off x="5545831" y="4098982"/>
            <a:ext cx="355414" cy="349272"/>
          </a:xfrm>
          <a:prstGeom prst="rect">
            <a:avLst/>
          </a:prstGeom>
        </p:spPr>
      </p:pic>
      <p:pic>
        <p:nvPicPr>
          <p:cNvPr id="202" name="Gráfico 201" descr="Alta Voltagem">
            <a:extLst>
              <a:ext uri="{FF2B5EF4-FFF2-40B4-BE49-F238E27FC236}">
                <a16:creationId xmlns:a16="http://schemas.microsoft.com/office/drawing/2014/main" id="{E35C4B60-A677-463A-9785-A3E4D632DD83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5518774" y="2758242"/>
            <a:ext cx="355414" cy="349272"/>
          </a:xfrm>
          <a:prstGeom prst="rect">
            <a:avLst/>
          </a:prstGeom>
        </p:spPr>
      </p:pic>
      <p:sp>
        <p:nvSpPr>
          <p:cNvPr id="203" name="CaixaDeTexto 202">
            <a:extLst>
              <a:ext uri="{FF2B5EF4-FFF2-40B4-BE49-F238E27FC236}">
                <a16:creationId xmlns:a16="http://schemas.microsoft.com/office/drawing/2014/main" id="{AEDA8B4B-98A6-41CB-83D7-58F85E67C504}"/>
              </a:ext>
            </a:extLst>
          </p:cNvPr>
          <p:cNvSpPr txBox="1"/>
          <p:nvPr/>
        </p:nvSpPr>
        <p:spPr>
          <a:xfrm>
            <a:off x="5911362" y="1921982"/>
            <a:ext cx="5325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16,6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" name="CaixaDeTexto 203">
            <a:extLst>
              <a:ext uri="{FF2B5EF4-FFF2-40B4-BE49-F238E27FC236}">
                <a16:creationId xmlns:a16="http://schemas.microsoft.com/office/drawing/2014/main" id="{418405A1-7222-4DBD-A0AC-09F0F2DFEED9}"/>
              </a:ext>
            </a:extLst>
          </p:cNvPr>
          <p:cNvSpPr txBox="1"/>
          <p:nvPr/>
        </p:nvSpPr>
        <p:spPr>
          <a:xfrm>
            <a:off x="5967454" y="2352780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3,2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CaixaDeTexto 204">
            <a:extLst>
              <a:ext uri="{FF2B5EF4-FFF2-40B4-BE49-F238E27FC236}">
                <a16:creationId xmlns:a16="http://schemas.microsoft.com/office/drawing/2014/main" id="{C1D6B1E8-AD32-426A-A450-0FC1EEE60729}"/>
              </a:ext>
            </a:extLst>
          </p:cNvPr>
          <p:cNvSpPr txBox="1"/>
          <p:nvPr/>
        </p:nvSpPr>
        <p:spPr>
          <a:xfrm>
            <a:off x="6007129" y="4138987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/>
              <a:t>6,5</a:t>
            </a:r>
            <a:endParaRPr lang="pt-BR" sz="1200" b="1" dirty="0">
              <a:latin typeface="+mn-lt"/>
            </a:endParaRPr>
          </a:p>
        </p:txBody>
      </p:sp>
      <p:sp>
        <p:nvSpPr>
          <p:cNvPr id="206" name="CaixaDeTexto 205">
            <a:extLst>
              <a:ext uri="{FF2B5EF4-FFF2-40B4-BE49-F238E27FC236}">
                <a16:creationId xmlns:a16="http://schemas.microsoft.com/office/drawing/2014/main" id="{FEBB6EB4-7C6D-4888-B80D-54F8F285B035}"/>
              </a:ext>
            </a:extLst>
          </p:cNvPr>
          <p:cNvSpPr txBox="1"/>
          <p:nvPr/>
        </p:nvSpPr>
        <p:spPr>
          <a:xfrm>
            <a:off x="5977791" y="2804407"/>
            <a:ext cx="433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0,4</a:t>
            </a:r>
            <a:endParaRPr lang="pt-B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CaixaDeTexto 210">
            <a:extLst>
              <a:ext uri="{FF2B5EF4-FFF2-40B4-BE49-F238E27FC236}">
                <a16:creationId xmlns:a16="http://schemas.microsoft.com/office/drawing/2014/main" id="{1F0A8420-FC84-4A96-91C9-2DB26F42DD9D}"/>
              </a:ext>
            </a:extLst>
          </p:cNvPr>
          <p:cNvSpPr txBox="1"/>
          <p:nvPr/>
        </p:nvSpPr>
        <p:spPr>
          <a:xfrm>
            <a:off x="1658994" y="1915691"/>
            <a:ext cx="949126" cy="290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Biomassas</a:t>
            </a:r>
          </a:p>
        </p:txBody>
      </p:sp>
      <p:sp>
        <p:nvSpPr>
          <p:cNvPr id="212" name="CaixaDeTexto 211">
            <a:extLst>
              <a:ext uri="{FF2B5EF4-FFF2-40B4-BE49-F238E27FC236}">
                <a16:creationId xmlns:a16="http://schemas.microsoft.com/office/drawing/2014/main" id="{69D87C80-6479-45F8-AD3F-41F293C032C2}"/>
              </a:ext>
            </a:extLst>
          </p:cNvPr>
          <p:cNvSpPr txBox="1"/>
          <p:nvPr/>
        </p:nvSpPr>
        <p:spPr>
          <a:xfrm>
            <a:off x="1671228" y="2401067"/>
            <a:ext cx="9890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Gás Natural</a:t>
            </a:r>
          </a:p>
        </p:txBody>
      </p:sp>
      <p:sp>
        <p:nvSpPr>
          <p:cNvPr id="213" name="CaixaDeTexto 212">
            <a:extLst>
              <a:ext uri="{FF2B5EF4-FFF2-40B4-BE49-F238E27FC236}">
                <a16:creationId xmlns:a16="http://schemas.microsoft.com/office/drawing/2014/main" id="{44A3B090-28D6-45EF-874C-C893DB3A3927}"/>
              </a:ext>
            </a:extLst>
          </p:cNvPr>
          <p:cNvSpPr txBox="1"/>
          <p:nvPr/>
        </p:nvSpPr>
        <p:spPr>
          <a:xfrm>
            <a:off x="1689017" y="4182893"/>
            <a:ext cx="1463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Solar Centralizada</a:t>
            </a:r>
          </a:p>
        </p:txBody>
      </p:sp>
      <p:sp>
        <p:nvSpPr>
          <p:cNvPr id="214" name="CaixaDeTexto 213">
            <a:extLst>
              <a:ext uri="{FF2B5EF4-FFF2-40B4-BE49-F238E27FC236}">
                <a16:creationId xmlns:a16="http://schemas.microsoft.com/office/drawing/2014/main" id="{A28A3727-1503-482A-9A13-59FA8EF4A0F5}"/>
              </a:ext>
            </a:extLst>
          </p:cNvPr>
          <p:cNvSpPr txBox="1"/>
          <p:nvPr/>
        </p:nvSpPr>
        <p:spPr>
          <a:xfrm>
            <a:off x="1709707" y="2826533"/>
            <a:ext cx="6401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Biogás</a:t>
            </a:r>
          </a:p>
        </p:txBody>
      </p:sp>
      <p:sp>
        <p:nvSpPr>
          <p:cNvPr id="215" name="CaixaDeTexto 214">
            <a:extLst>
              <a:ext uri="{FF2B5EF4-FFF2-40B4-BE49-F238E27FC236}">
                <a16:creationId xmlns:a16="http://schemas.microsoft.com/office/drawing/2014/main" id="{0AE0878B-1236-4515-A88E-58DC34C3A643}"/>
              </a:ext>
            </a:extLst>
          </p:cNvPr>
          <p:cNvSpPr txBox="1"/>
          <p:nvPr/>
        </p:nvSpPr>
        <p:spPr>
          <a:xfrm>
            <a:off x="3648363" y="4606942"/>
            <a:ext cx="7633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>
                <a:latin typeface="+mn-lt"/>
              </a:rPr>
              <a:t>+</a:t>
            </a:r>
            <a:r>
              <a:rPr lang="pt-BR" sz="1400" b="1" dirty="0"/>
              <a:t>1280</a:t>
            </a:r>
            <a:r>
              <a:rPr lang="pt-BR" sz="1400" b="1" dirty="0">
                <a:latin typeface="+mn-lt"/>
              </a:rPr>
              <a:t>K</a:t>
            </a:r>
          </a:p>
        </p:txBody>
      </p:sp>
      <p:pic>
        <p:nvPicPr>
          <p:cNvPr id="216" name="Gráfico 215" descr="Alta Voltagem">
            <a:extLst>
              <a:ext uri="{FF2B5EF4-FFF2-40B4-BE49-F238E27FC236}">
                <a16:creationId xmlns:a16="http://schemas.microsoft.com/office/drawing/2014/main" id="{03CA2A81-E192-4478-8F0B-627F79C275FD}"/>
              </a:ext>
            </a:extLst>
          </p:cNvPr>
          <p:cNvPicPr>
            <a:picLocks noChangeAspect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8"/>
              </a:ext>
            </a:extLst>
          </a:blip>
          <a:stretch>
            <a:fillRect/>
          </a:stretch>
        </p:blipFill>
        <p:spPr>
          <a:xfrm>
            <a:off x="5540119" y="4565297"/>
            <a:ext cx="355414" cy="349272"/>
          </a:xfrm>
          <a:prstGeom prst="rect">
            <a:avLst/>
          </a:prstGeom>
        </p:spPr>
      </p:pic>
      <p:sp>
        <p:nvSpPr>
          <p:cNvPr id="217" name="CaixaDeTexto 216">
            <a:extLst>
              <a:ext uri="{FF2B5EF4-FFF2-40B4-BE49-F238E27FC236}">
                <a16:creationId xmlns:a16="http://schemas.microsoft.com/office/drawing/2014/main" id="{0EC4679D-68EA-4645-8817-3970215F200C}"/>
              </a:ext>
            </a:extLst>
          </p:cNvPr>
          <p:cNvSpPr txBox="1"/>
          <p:nvPr/>
        </p:nvSpPr>
        <p:spPr>
          <a:xfrm>
            <a:off x="5956160" y="4606942"/>
            <a:ext cx="5121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/>
              <a:t>13,6</a:t>
            </a:r>
            <a:endParaRPr lang="pt-BR" sz="1200" b="1" dirty="0"/>
          </a:p>
        </p:txBody>
      </p:sp>
      <p:sp>
        <p:nvSpPr>
          <p:cNvPr id="219" name="CaixaDeTexto 218">
            <a:extLst>
              <a:ext uri="{FF2B5EF4-FFF2-40B4-BE49-F238E27FC236}">
                <a16:creationId xmlns:a16="http://schemas.microsoft.com/office/drawing/2014/main" id="{6AB853F6-C8E4-4409-8E14-F3930E2483BC}"/>
              </a:ext>
            </a:extLst>
          </p:cNvPr>
          <p:cNvSpPr txBox="1"/>
          <p:nvPr/>
        </p:nvSpPr>
        <p:spPr>
          <a:xfrm>
            <a:off x="1681378" y="4633124"/>
            <a:ext cx="1305118" cy="290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Micro e Mini </a:t>
            </a:r>
            <a:r>
              <a:rPr lang="pt-BR" sz="1200" b="1" dirty="0"/>
              <a:t>GD</a:t>
            </a:r>
          </a:p>
        </p:txBody>
      </p:sp>
      <p:pic>
        <p:nvPicPr>
          <p:cNvPr id="220" name="Gráfico 219" descr="Casa">
            <a:extLst>
              <a:ext uri="{FF2B5EF4-FFF2-40B4-BE49-F238E27FC236}">
                <a16:creationId xmlns:a16="http://schemas.microsoft.com/office/drawing/2014/main" id="{7692F56F-1C28-4C34-8FA1-E98A765C822F}"/>
              </a:ext>
            </a:extLst>
          </p:cNvPr>
          <p:cNvPicPr>
            <a:picLocks noChangeAspect="1"/>
          </p:cNvPicPr>
          <p:nvPr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3253994" y="4559244"/>
            <a:ext cx="412955" cy="405819"/>
          </a:xfrm>
          <a:prstGeom prst="rect">
            <a:avLst/>
          </a:prstGeom>
        </p:spPr>
      </p:pic>
      <p:sp>
        <p:nvSpPr>
          <p:cNvPr id="228" name="Caixa de texto 135">
            <a:extLst>
              <a:ext uri="{FF2B5EF4-FFF2-40B4-BE49-F238E27FC236}">
                <a16:creationId xmlns:a16="http://schemas.microsoft.com/office/drawing/2014/main" id="{089FAC32-6B50-4117-A85E-0140EC974101}"/>
              </a:ext>
            </a:extLst>
          </p:cNvPr>
          <p:cNvSpPr txBox="1"/>
          <p:nvPr/>
        </p:nvSpPr>
        <p:spPr>
          <a:xfrm>
            <a:off x="476307" y="9853519"/>
            <a:ext cx="750919" cy="23536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pt-BR" sz="1200" b="1" noProof="1"/>
              <a:t>Saiba</a:t>
            </a:r>
            <a:r>
              <a:rPr lang="pt-BR" sz="1200" b="1" noProof="1">
                <a:solidFill>
                  <a:schemeClr val="bg1"/>
                </a:solidFill>
              </a:rPr>
              <a:t> </a:t>
            </a:r>
            <a:r>
              <a:rPr lang="pt-BR" sz="1200" b="1" noProof="1"/>
              <a:t>Mais</a:t>
            </a:r>
          </a:p>
        </p:txBody>
      </p:sp>
      <p:sp>
        <p:nvSpPr>
          <p:cNvPr id="229" name="CaixaDeTexto 228">
            <a:extLst>
              <a:ext uri="{FF2B5EF4-FFF2-40B4-BE49-F238E27FC236}">
                <a16:creationId xmlns:a16="http://schemas.microsoft.com/office/drawing/2014/main" id="{43A06A84-17DC-48CE-BC39-61409251FB6B}"/>
              </a:ext>
            </a:extLst>
          </p:cNvPr>
          <p:cNvSpPr txBox="1"/>
          <p:nvPr/>
        </p:nvSpPr>
        <p:spPr>
          <a:xfrm>
            <a:off x="1679898" y="1146206"/>
            <a:ext cx="5785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>
                <a:latin typeface="+mn-lt"/>
              </a:rPr>
              <a:t>Total Cogen</a:t>
            </a:r>
            <a:r>
              <a:rPr lang="pt-BR" sz="1600" b="1" dirty="0"/>
              <a:t> - 20</a:t>
            </a:r>
            <a:r>
              <a:rPr lang="pt-BR" sz="1600" b="1" dirty="0">
                <a:latin typeface="+mn-lt"/>
              </a:rPr>
              <a:t>,1 GW </a:t>
            </a:r>
          </a:p>
        </p:txBody>
      </p:sp>
      <p:sp>
        <p:nvSpPr>
          <p:cNvPr id="230" name="CaixaDeTexto 229">
            <a:extLst>
              <a:ext uri="{FF2B5EF4-FFF2-40B4-BE49-F238E27FC236}">
                <a16:creationId xmlns:a16="http://schemas.microsoft.com/office/drawing/2014/main" id="{D3A58050-E667-45B7-BBBC-A8749485FCC7}"/>
              </a:ext>
            </a:extLst>
          </p:cNvPr>
          <p:cNvSpPr txBox="1"/>
          <p:nvPr/>
        </p:nvSpPr>
        <p:spPr>
          <a:xfrm>
            <a:off x="3239078" y="1486277"/>
            <a:ext cx="667056" cy="290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/>
              <a:t>Usinas</a:t>
            </a:r>
            <a:endParaRPr lang="pt-BR" sz="1200" b="1" dirty="0">
              <a:latin typeface="+mn-lt"/>
            </a:endParaRPr>
          </a:p>
        </p:txBody>
      </p:sp>
      <p:sp>
        <p:nvSpPr>
          <p:cNvPr id="231" name="CaixaDeTexto 230">
            <a:extLst>
              <a:ext uri="{FF2B5EF4-FFF2-40B4-BE49-F238E27FC236}">
                <a16:creationId xmlns:a16="http://schemas.microsoft.com/office/drawing/2014/main" id="{EBC734A7-9C90-49E6-BE00-43C4B7C5DA2E}"/>
              </a:ext>
            </a:extLst>
          </p:cNvPr>
          <p:cNvSpPr txBox="1"/>
          <p:nvPr/>
        </p:nvSpPr>
        <p:spPr>
          <a:xfrm>
            <a:off x="5675576" y="1483555"/>
            <a:ext cx="456785" cy="290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/>
              <a:t>GW</a:t>
            </a:r>
            <a:endParaRPr lang="pt-BR" sz="1200" b="1" dirty="0">
              <a:latin typeface="+mn-lt"/>
            </a:endParaRPr>
          </a:p>
        </p:txBody>
      </p:sp>
      <p:cxnSp>
        <p:nvCxnSpPr>
          <p:cNvPr id="233" name="Conector reto 232">
            <a:extLst>
              <a:ext uri="{FF2B5EF4-FFF2-40B4-BE49-F238E27FC236}">
                <a16:creationId xmlns:a16="http://schemas.microsoft.com/office/drawing/2014/main" id="{A72D30D7-1D9D-4BDD-9274-0C1D2D4D1C26}"/>
              </a:ext>
            </a:extLst>
          </p:cNvPr>
          <p:cNvCxnSpPr>
            <a:cxnSpLocks/>
          </p:cNvCxnSpPr>
          <p:nvPr/>
        </p:nvCxnSpPr>
        <p:spPr>
          <a:xfrm>
            <a:off x="1705513" y="1445725"/>
            <a:ext cx="5760097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ector reto 233">
            <a:extLst>
              <a:ext uri="{FF2B5EF4-FFF2-40B4-BE49-F238E27FC236}">
                <a16:creationId xmlns:a16="http://schemas.microsoft.com/office/drawing/2014/main" id="{EB66009A-3A33-4AF9-A81B-4EBB95EF96FC}"/>
              </a:ext>
            </a:extLst>
          </p:cNvPr>
          <p:cNvCxnSpPr>
            <a:cxnSpLocks/>
          </p:cNvCxnSpPr>
          <p:nvPr/>
        </p:nvCxnSpPr>
        <p:spPr>
          <a:xfrm flipV="1">
            <a:off x="4848609" y="1445726"/>
            <a:ext cx="0" cy="1722715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ector reto 236">
            <a:extLst>
              <a:ext uri="{FF2B5EF4-FFF2-40B4-BE49-F238E27FC236}">
                <a16:creationId xmlns:a16="http://schemas.microsoft.com/office/drawing/2014/main" id="{F6036396-72DD-41DE-8AE2-F523317782D6}"/>
              </a:ext>
            </a:extLst>
          </p:cNvPr>
          <p:cNvCxnSpPr>
            <a:cxnSpLocks/>
          </p:cNvCxnSpPr>
          <p:nvPr/>
        </p:nvCxnSpPr>
        <p:spPr>
          <a:xfrm>
            <a:off x="1705513" y="1773856"/>
            <a:ext cx="5785712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4E9C86AA-F117-4C91-93C8-C690B3B00AAE}"/>
              </a:ext>
            </a:extLst>
          </p:cNvPr>
          <p:cNvGrpSpPr/>
          <p:nvPr/>
        </p:nvGrpSpPr>
        <p:grpSpPr>
          <a:xfrm>
            <a:off x="3094983" y="3273005"/>
            <a:ext cx="3037378" cy="735586"/>
            <a:chOff x="1906220" y="2119126"/>
            <a:chExt cx="3717561" cy="1242009"/>
          </a:xfrm>
        </p:grpSpPr>
        <p:sp>
          <p:nvSpPr>
            <p:cNvPr id="151" name="Retângulo: Cantos Arredondados 150">
              <a:extLst>
                <a:ext uri="{FF2B5EF4-FFF2-40B4-BE49-F238E27FC236}">
                  <a16:creationId xmlns:a16="http://schemas.microsoft.com/office/drawing/2014/main" id="{7D1C5DA8-F7AA-45DE-AB51-87BCDE76A9BF}"/>
                </a:ext>
              </a:extLst>
            </p:cNvPr>
            <p:cNvSpPr/>
            <p:nvPr/>
          </p:nvSpPr>
          <p:spPr>
            <a:xfrm>
              <a:off x="3182716" y="2167119"/>
              <a:ext cx="1356710" cy="1160520"/>
            </a:xfrm>
            <a:prstGeom prst="round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1400" b="1" dirty="0">
                  <a:solidFill>
                    <a:schemeClr val="tx1"/>
                  </a:solidFill>
                </a:rPr>
                <a:t>Cogeração</a:t>
              </a:r>
            </a:p>
          </p:txBody>
        </p:sp>
        <p:grpSp>
          <p:nvGrpSpPr>
            <p:cNvPr id="15" name="Agrupar 14">
              <a:extLst>
                <a:ext uri="{FF2B5EF4-FFF2-40B4-BE49-F238E27FC236}">
                  <a16:creationId xmlns:a16="http://schemas.microsoft.com/office/drawing/2014/main" id="{5D6505A5-D2F9-4785-8456-C9CA1D8212BE}"/>
                </a:ext>
              </a:extLst>
            </p:cNvPr>
            <p:cNvGrpSpPr/>
            <p:nvPr/>
          </p:nvGrpSpPr>
          <p:grpSpPr>
            <a:xfrm>
              <a:off x="1906220" y="2119126"/>
              <a:ext cx="3717561" cy="1242009"/>
              <a:chOff x="1906220" y="2119126"/>
              <a:chExt cx="3717561" cy="1242009"/>
            </a:xfrm>
          </p:grpSpPr>
          <p:sp>
            <p:nvSpPr>
              <p:cNvPr id="145" name="Seta: para a Direita 144">
                <a:extLst>
                  <a:ext uri="{FF2B5EF4-FFF2-40B4-BE49-F238E27FC236}">
                    <a16:creationId xmlns:a16="http://schemas.microsoft.com/office/drawing/2014/main" id="{0C72D4B1-8E27-452C-91C8-8EB917C26EDF}"/>
                  </a:ext>
                </a:extLst>
              </p:cNvPr>
              <p:cNvSpPr/>
              <p:nvPr/>
            </p:nvSpPr>
            <p:spPr>
              <a:xfrm>
                <a:off x="1906220" y="2425870"/>
                <a:ext cx="1276495" cy="631198"/>
              </a:xfrm>
              <a:prstGeom prst="rightArrow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050" b="1" dirty="0">
                    <a:solidFill>
                      <a:schemeClr val="tx1"/>
                    </a:solidFill>
                  </a:rPr>
                  <a:t>Combustível</a:t>
                </a:r>
              </a:p>
            </p:txBody>
          </p:sp>
          <p:sp>
            <p:nvSpPr>
              <p:cNvPr id="146" name="Seta: para a Direita 145">
                <a:extLst>
                  <a:ext uri="{FF2B5EF4-FFF2-40B4-BE49-F238E27FC236}">
                    <a16:creationId xmlns:a16="http://schemas.microsoft.com/office/drawing/2014/main" id="{774B52BD-851C-431C-8904-F0EF01541ADA}"/>
                  </a:ext>
                </a:extLst>
              </p:cNvPr>
              <p:cNvSpPr/>
              <p:nvPr/>
            </p:nvSpPr>
            <p:spPr>
              <a:xfrm>
                <a:off x="4552428" y="2119126"/>
                <a:ext cx="1065200" cy="415499"/>
              </a:xfrm>
              <a:prstGeom prst="rightArrow">
                <a:avLst/>
              </a:prstGeom>
              <a:solidFill>
                <a:srgbClr val="0070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050" b="1" dirty="0">
                    <a:solidFill>
                      <a:schemeClr val="bg1"/>
                    </a:solidFill>
                  </a:rPr>
                  <a:t>E. Elétrica</a:t>
                </a:r>
              </a:p>
            </p:txBody>
          </p:sp>
          <p:pic>
            <p:nvPicPr>
              <p:cNvPr id="152" name="Picture 16" descr="Resultado de imagem para engine symbol">
                <a:extLst>
                  <a:ext uri="{FF2B5EF4-FFF2-40B4-BE49-F238E27FC236}">
                    <a16:creationId xmlns:a16="http://schemas.microsoft.com/office/drawing/2014/main" id="{D42E58B5-610C-48E5-A308-B2569ADC551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1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14800" y="2799630"/>
                <a:ext cx="608703" cy="56150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cxnSp>
            <p:nvCxnSpPr>
              <p:cNvPr id="156" name="Conector reto 155">
                <a:extLst>
                  <a:ext uri="{FF2B5EF4-FFF2-40B4-BE49-F238E27FC236}">
                    <a16:creationId xmlns:a16="http://schemas.microsoft.com/office/drawing/2014/main" id="{C33E20B8-5787-46FE-A200-5149E8DFDA4A}"/>
                  </a:ext>
                </a:extLst>
              </p:cNvPr>
              <p:cNvCxnSpPr/>
              <p:nvPr/>
            </p:nvCxnSpPr>
            <p:spPr>
              <a:xfrm>
                <a:off x="3670921" y="2343928"/>
                <a:ext cx="0" cy="19154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ector reto 156">
                <a:extLst>
                  <a:ext uri="{FF2B5EF4-FFF2-40B4-BE49-F238E27FC236}">
                    <a16:creationId xmlns:a16="http://schemas.microsoft.com/office/drawing/2014/main" id="{F01E4F83-4C42-48E4-BFDE-721F72785F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49893" y="2238417"/>
                <a:ext cx="0" cy="359058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8" name="Conector reto 157">
                <a:extLst>
                  <a:ext uri="{FF2B5EF4-FFF2-40B4-BE49-F238E27FC236}">
                    <a16:creationId xmlns:a16="http://schemas.microsoft.com/office/drawing/2014/main" id="{7A7EA51E-3E51-4DBC-ACDC-1C9F810694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63387" y="2541586"/>
                <a:ext cx="286507" cy="55891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Conector reto 158">
                <a:extLst>
                  <a:ext uri="{FF2B5EF4-FFF2-40B4-BE49-F238E27FC236}">
                    <a16:creationId xmlns:a16="http://schemas.microsoft.com/office/drawing/2014/main" id="{6CA6B88A-CEA4-43A8-9A92-FA1054DADCC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654379" y="2247814"/>
                <a:ext cx="292375" cy="92862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Seta: para a Direita 127">
                <a:extLst>
                  <a:ext uri="{FF2B5EF4-FFF2-40B4-BE49-F238E27FC236}">
                    <a16:creationId xmlns:a16="http://schemas.microsoft.com/office/drawing/2014/main" id="{707F0FA1-BEE7-4EF1-A548-0336DD2BD68E}"/>
                  </a:ext>
                </a:extLst>
              </p:cNvPr>
              <p:cNvSpPr/>
              <p:nvPr/>
            </p:nvSpPr>
            <p:spPr>
              <a:xfrm>
                <a:off x="4558581" y="2529551"/>
                <a:ext cx="1065200" cy="415499"/>
              </a:xfrm>
              <a:prstGeom prst="rightArrow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050" b="1" dirty="0">
                    <a:solidFill>
                      <a:schemeClr val="bg1"/>
                    </a:solidFill>
                  </a:rPr>
                  <a:t>E. Térmica</a:t>
                </a:r>
              </a:p>
            </p:txBody>
          </p:sp>
          <p:sp>
            <p:nvSpPr>
              <p:cNvPr id="129" name="Seta: para a Direita 128">
                <a:extLst>
                  <a:ext uri="{FF2B5EF4-FFF2-40B4-BE49-F238E27FC236}">
                    <a16:creationId xmlns:a16="http://schemas.microsoft.com/office/drawing/2014/main" id="{44EA0FB7-44BC-4988-9922-42EA944CB898}"/>
                  </a:ext>
                </a:extLst>
              </p:cNvPr>
              <p:cNvSpPr/>
              <p:nvPr/>
            </p:nvSpPr>
            <p:spPr>
              <a:xfrm>
                <a:off x="4552428" y="2934696"/>
                <a:ext cx="1065200" cy="415499"/>
              </a:xfrm>
              <a:prstGeom prst="rightArrow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050" b="1" dirty="0">
                    <a:solidFill>
                      <a:schemeClr val="tx1"/>
                    </a:solidFill>
                  </a:rPr>
                  <a:t>Gases</a:t>
                </a:r>
              </a:p>
            </p:txBody>
          </p:sp>
        </p:grpSp>
      </p:grpSp>
      <p:pic>
        <p:nvPicPr>
          <p:cNvPr id="3" name="Imagem 2" descr="Uma imagem contendo desenho, branco&#10;&#10;Descrição gerada automaticamente">
            <a:extLst>
              <a:ext uri="{FF2B5EF4-FFF2-40B4-BE49-F238E27FC236}">
                <a16:creationId xmlns:a16="http://schemas.microsoft.com/office/drawing/2014/main" id="{C5556A1C-7266-4650-8351-B6D3FC21ABEA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241" y="8849182"/>
            <a:ext cx="979831" cy="962900"/>
          </a:xfrm>
          <a:prstGeom prst="rect">
            <a:avLst/>
          </a:prstGeom>
        </p:spPr>
      </p:pic>
      <p:sp>
        <p:nvSpPr>
          <p:cNvPr id="262" name="Caixa de texto 9">
            <a:extLst>
              <a:ext uri="{FF2B5EF4-FFF2-40B4-BE49-F238E27FC236}">
                <a16:creationId xmlns:a16="http://schemas.microsoft.com/office/drawing/2014/main" id="{DA6B63B9-B33C-4B1D-AABB-68FBFFEFCD49}"/>
              </a:ext>
            </a:extLst>
          </p:cNvPr>
          <p:cNvSpPr txBox="1"/>
          <p:nvPr/>
        </p:nvSpPr>
        <p:spPr>
          <a:xfrm>
            <a:off x="3460108" y="958764"/>
            <a:ext cx="424195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/>
            <a:r>
              <a:rPr lang="pt-BR" sz="800" b="1" noProof="1"/>
              <a:t>Fontes: DataCOGEN, ANEEL, CCEE,  EPE, MME e ONS</a:t>
            </a:r>
          </a:p>
        </p:txBody>
      </p:sp>
      <p:pic>
        <p:nvPicPr>
          <p:cNvPr id="263" name="Picture 2" descr="C:\Leonardo\LOGO COGEN\logo_cogen.bmp">
            <a:extLst>
              <a:ext uri="{FF2B5EF4-FFF2-40B4-BE49-F238E27FC236}">
                <a16:creationId xmlns:a16="http://schemas.microsoft.com/office/drawing/2014/main" id="{585A831A-1839-4679-B0E2-AECF2862F0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321" y="117331"/>
            <a:ext cx="1570218" cy="41104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Retângulo 26">
            <a:extLst>
              <a:ext uri="{FF2B5EF4-FFF2-40B4-BE49-F238E27FC236}">
                <a16:creationId xmlns:a16="http://schemas.microsoft.com/office/drawing/2014/main" id="{8075D9EE-876B-4404-B0FC-A881DC93FBC7}"/>
              </a:ext>
            </a:extLst>
          </p:cNvPr>
          <p:cNvSpPr/>
          <p:nvPr/>
        </p:nvSpPr>
        <p:spPr>
          <a:xfrm>
            <a:off x="5764181" y="9305062"/>
            <a:ext cx="198493" cy="18207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6" name="CaixaDeTexto 265">
            <a:extLst>
              <a:ext uri="{FF2B5EF4-FFF2-40B4-BE49-F238E27FC236}">
                <a16:creationId xmlns:a16="http://schemas.microsoft.com/office/drawing/2014/main" id="{41EFDCE4-5EBF-4558-B3B8-9BD8DD7006EA}"/>
              </a:ext>
            </a:extLst>
          </p:cNvPr>
          <p:cNvSpPr txBox="1"/>
          <p:nvPr/>
        </p:nvSpPr>
        <p:spPr>
          <a:xfrm>
            <a:off x="5948482" y="9275141"/>
            <a:ext cx="1513269" cy="2419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b="1" dirty="0"/>
              <a:t>Outros Estados &lt; 0,2 GW</a:t>
            </a:r>
          </a:p>
        </p:txBody>
      </p:sp>
      <p:sp>
        <p:nvSpPr>
          <p:cNvPr id="134" name="CaixaDeTexto 133">
            <a:extLst>
              <a:ext uri="{FF2B5EF4-FFF2-40B4-BE49-F238E27FC236}">
                <a16:creationId xmlns:a16="http://schemas.microsoft.com/office/drawing/2014/main" id="{F61055F2-9B4A-455F-B8DF-C563F88F717C}"/>
              </a:ext>
            </a:extLst>
          </p:cNvPr>
          <p:cNvSpPr txBox="1"/>
          <p:nvPr/>
        </p:nvSpPr>
        <p:spPr>
          <a:xfrm>
            <a:off x="4659341" y="5046392"/>
            <a:ext cx="2291512" cy="290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Evolução das Biomassas (GW)</a:t>
            </a:r>
            <a:endParaRPr lang="pt-BR" sz="1200" b="1" dirty="0"/>
          </a:p>
        </p:txBody>
      </p:sp>
      <p:sp>
        <p:nvSpPr>
          <p:cNvPr id="245" name="CaixaDeTexto 244">
            <a:extLst>
              <a:ext uri="{FF2B5EF4-FFF2-40B4-BE49-F238E27FC236}">
                <a16:creationId xmlns:a16="http://schemas.microsoft.com/office/drawing/2014/main" id="{CD987A42-D927-4865-895B-31E79703BFEB}"/>
              </a:ext>
            </a:extLst>
          </p:cNvPr>
          <p:cNvSpPr txBox="1"/>
          <p:nvPr/>
        </p:nvSpPr>
        <p:spPr>
          <a:xfrm>
            <a:off x="4584830" y="7217305"/>
            <a:ext cx="260520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50" b="1" dirty="0">
                <a:latin typeface="+mn-lt"/>
              </a:rPr>
              <a:t>Perfil de Geração</a:t>
            </a:r>
            <a:r>
              <a:rPr lang="pt-BR" sz="1050" b="1" dirty="0">
                <a:solidFill>
                  <a:schemeClr val="bg1"/>
                </a:solidFill>
                <a:latin typeface="+mn-lt"/>
              </a:rPr>
              <a:t>:      </a:t>
            </a:r>
            <a:r>
              <a:rPr lang="pt-BR" sz="1050" b="1" dirty="0">
                <a:latin typeface="+mn-lt"/>
              </a:rPr>
              <a:t>Biomassas x       Hidro</a:t>
            </a:r>
          </a:p>
        </p:txBody>
      </p:sp>
      <p:sp>
        <p:nvSpPr>
          <p:cNvPr id="232" name="CaixaDeTexto 231">
            <a:extLst>
              <a:ext uri="{FF2B5EF4-FFF2-40B4-BE49-F238E27FC236}">
                <a16:creationId xmlns:a16="http://schemas.microsoft.com/office/drawing/2014/main" id="{EA2DF0E5-051D-4FA7-974A-2053F1C4A130}"/>
              </a:ext>
            </a:extLst>
          </p:cNvPr>
          <p:cNvSpPr txBox="1"/>
          <p:nvPr/>
        </p:nvSpPr>
        <p:spPr>
          <a:xfrm>
            <a:off x="3670048" y="5047568"/>
            <a:ext cx="369599" cy="2257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/>
              <a:t>GW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590C3DF-75D3-4D9F-9CBC-DBEBBACAFA0F}"/>
              </a:ext>
            </a:extLst>
          </p:cNvPr>
          <p:cNvSpPr/>
          <p:nvPr/>
        </p:nvSpPr>
        <p:spPr>
          <a:xfrm>
            <a:off x="5696507" y="7277752"/>
            <a:ext cx="144952" cy="15669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C6528FF3-1DE9-4F8D-A024-348BFE5607FC}"/>
              </a:ext>
            </a:extLst>
          </p:cNvPr>
          <p:cNvSpPr/>
          <p:nvPr/>
        </p:nvSpPr>
        <p:spPr>
          <a:xfrm>
            <a:off x="6616216" y="7278366"/>
            <a:ext cx="144952" cy="156692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5BAC192-C4C9-4B2D-8D28-8A3C9284A24B}"/>
              </a:ext>
            </a:extLst>
          </p:cNvPr>
          <p:cNvSpPr txBox="1"/>
          <p:nvPr/>
        </p:nvSpPr>
        <p:spPr>
          <a:xfrm>
            <a:off x="7345680" y="5173381"/>
            <a:ext cx="4800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Calibri" panose="020F0502020204030204" pitchFamily="34" charset="0"/>
                <a:cs typeface="Calibri" panose="020F0502020204030204" pitchFamily="34" charset="0"/>
              </a:rPr>
              <a:t>16,6</a:t>
            </a:r>
          </a:p>
        </p:txBody>
      </p:sp>
      <p:graphicFrame>
        <p:nvGraphicFramePr>
          <p:cNvPr id="246" name="Gráfico 245">
            <a:extLst>
              <a:ext uri="{FF2B5EF4-FFF2-40B4-BE49-F238E27FC236}">
                <a16:creationId xmlns:a16="http://schemas.microsoft.com/office/drawing/2014/main" id="{2FB6739A-63E4-4C6D-AB0A-C72CB767DE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106292"/>
              </p:ext>
            </p:extLst>
          </p:nvPr>
        </p:nvGraphicFramePr>
        <p:xfrm>
          <a:off x="1586608" y="5251526"/>
          <a:ext cx="2219789" cy="109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4"/>
          </a:graphicData>
        </a:graphic>
      </p:graphicFrame>
      <p:pic>
        <p:nvPicPr>
          <p:cNvPr id="141" name="Gráfico 140" descr="Sol">
            <a:extLst>
              <a:ext uri="{FF2B5EF4-FFF2-40B4-BE49-F238E27FC236}">
                <a16:creationId xmlns:a16="http://schemas.microsoft.com/office/drawing/2014/main" id="{67859814-A3E7-485A-A0B2-F202F9302211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6"/>
              </a:ext>
            </a:extLst>
          </a:blip>
          <a:stretch>
            <a:fillRect/>
          </a:stretch>
        </p:blipFill>
        <p:spPr>
          <a:xfrm>
            <a:off x="3284300" y="4084359"/>
            <a:ext cx="415910" cy="408723"/>
          </a:xfrm>
          <a:prstGeom prst="rect">
            <a:avLst/>
          </a:prstGeom>
        </p:spPr>
      </p:pic>
      <p:graphicFrame>
        <p:nvGraphicFramePr>
          <p:cNvPr id="94" name="Gráfico 93">
            <a:extLst>
              <a:ext uri="{FF2B5EF4-FFF2-40B4-BE49-F238E27FC236}">
                <a16:creationId xmlns:a16="http://schemas.microsoft.com/office/drawing/2014/main" id="{38D1DF38-E3D8-448F-BB7C-A9E5276F6A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9396214"/>
              </p:ext>
            </p:extLst>
          </p:nvPr>
        </p:nvGraphicFramePr>
        <p:xfrm>
          <a:off x="3685593" y="6286421"/>
          <a:ext cx="4062890" cy="14006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7"/>
          </a:graphicData>
        </a:graphic>
      </p:graphicFrame>
      <p:graphicFrame>
        <p:nvGraphicFramePr>
          <p:cNvPr id="84" name="Gráfico 83">
            <a:extLst>
              <a:ext uri="{FF2B5EF4-FFF2-40B4-BE49-F238E27FC236}">
                <a16:creationId xmlns:a16="http://schemas.microsoft.com/office/drawing/2014/main" id="{D51B3C98-B2A1-4698-834D-6878E29DA5C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3437909"/>
              </p:ext>
            </p:extLst>
          </p:nvPr>
        </p:nvGraphicFramePr>
        <p:xfrm>
          <a:off x="3756660" y="5052060"/>
          <a:ext cx="4069080" cy="1546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8"/>
          </a:graphicData>
        </a:graphic>
      </p:graphicFrame>
      <p:graphicFrame>
        <p:nvGraphicFramePr>
          <p:cNvPr id="85" name="Gráfico 84">
            <a:extLst>
              <a:ext uri="{FF2B5EF4-FFF2-40B4-BE49-F238E27FC236}">
                <a16:creationId xmlns:a16="http://schemas.microsoft.com/office/drawing/2014/main" id="{2FB6739A-63E4-4C6D-AB0A-C72CB767DE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097939"/>
              </p:ext>
            </p:extLst>
          </p:nvPr>
        </p:nvGraphicFramePr>
        <p:xfrm>
          <a:off x="1744979" y="5303520"/>
          <a:ext cx="2122171" cy="18295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9"/>
          </a:graphicData>
        </a:graphic>
      </p:graphicFrame>
      <p:graphicFrame>
        <p:nvGraphicFramePr>
          <p:cNvPr id="86" name="Gráfico 85">
            <a:extLst>
              <a:ext uri="{FF2B5EF4-FFF2-40B4-BE49-F238E27FC236}">
                <a16:creationId xmlns:a16="http://schemas.microsoft.com/office/drawing/2014/main" id="{5DCF7C37-BE44-43E2-BFB1-9BE3BE48E9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331175"/>
              </p:ext>
            </p:extLst>
          </p:nvPr>
        </p:nvGraphicFramePr>
        <p:xfrm>
          <a:off x="1546860" y="7917180"/>
          <a:ext cx="5943600" cy="2072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0"/>
          </a:graphicData>
        </a:graphic>
      </p:graphicFrame>
    </p:spTree>
    <p:extLst>
      <p:ext uri="{BB962C8B-B14F-4D97-AF65-F5344CB8AC3E}">
        <p14:creationId xmlns:p14="http://schemas.microsoft.com/office/powerpoint/2010/main" val="2186754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Retângulo 139">
            <a:extLst>
              <a:ext uri="{FF2B5EF4-FFF2-40B4-BE49-F238E27FC236}">
                <a16:creationId xmlns:a16="http://schemas.microsoft.com/office/drawing/2014/main" id="{5659B328-CA17-4F57-B7A4-9EA3E59C671A}"/>
              </a:ext>
            </a:extLst>
          </p:cNvPr>
          <p:cNvSpPr/>
          <p:nvPr/>
        </p:nvSpPr>
        <p:spPr>
          <a:xfrm>
            <a:off x="20321" y="5467594"/>
            <a:ext cx="7721598" cy="2679251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29" name="Retângulo 228">
            <a:extLst>
              <a:ext uri="{FF2B5EF4-FFF2-40B4-BE49-F238E27FC236}">
                <a16:creationId xmlns:a16="http://schemas.microsoft.com/office/drawing/2014/main" id="{CACE5082-C052-4B4A-92AA-3CB3042D379B}"/>
              </a:ext>
            </a:extLst>
          </p:cNvPr>
          <p:cNvSpPr/>
          <p:nvPr/>
        </p:nvSpPr>
        <p:spPr>
          <a:xfrm>
            <a:off x="20320" y="3440645"/>
            <a:ext cx="7721599" cy="2055273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44" name="Retângulo 143">
            <a:extLst>
              <a:ext uri="{FF2B5EF4-FFF2-40B4-BE49-F238E27FC236}">
                <a16:creationId xmlns:a16="http://schemas.microsoft.com/office/drawing/2014/main" id="{F4A4092F-4E59-4689-B384-6DC9EACFDB5A}"/>
              </a:ext>
            </a:extLst>
          </p:cNvPr>
          <p:cNvSpPr/>
          <p:nvPr/>
        </p:nvSpPr>
        <p:spPr>
          <a:xfrm>
            <a:off x="20320" y="8143272"/>
            <a:ext cx="7721598" cy="1895023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9" name="Retângulo 138">
            <a:extLst>
              <a:ext uri="{FF2B5EF4-FFF2-40B4-BE49-F238E27FC236}">
                <a16:creationId xmlns:a16="http://schemas.microsoft.com/office/drawing/2014/main" id="{D4824546-D991-4064-B6BF-B37CBCCC7241}"/>
              </a:ext>
            </a:extLst>
          </p:cNvPr>
          <p:cNvSpPr/>
          <p:nvPr/>
        </p:nvSpPr>
        <p:spPr>
          <a:xfrm>
            <a:off x="20320" y="14347"/>
            <a:ext cx="7721599" cy="3437242"/>
          </a:xfrm>
          <a:prstGeom prst="rect">
            <a:avLst/>
          </a:prstGeom>
          <a:solidFill>
            <a:srgbClr val="E1FEBE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3" name="Caixa de texto 112">
            <a:extLst>
              <a:ext uri="{FF2B5EF4-FFF2-40B4-BE49-F238E27FC236}">
                <a16:creationId xmlns:a16="http://schemas.microsoft.com/office/drawing/2014/main" id="{B515586B-198C-4E30-99EE-3A2788FC0678}"/>
              </a:ext>
            </a:extLst>
          </p:cNvPr>
          <p:cNvSpPr txBox="1"/>
          <p:nvPr/>
        </p:nvSpPr>
        <p:spPr>
          <a:xfrm>
            <a:off x="245416" y="3451608"/>
            <a:ext cx="1840436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b="1" noProof="1">
                <a:latin typeface="+mj-lt"/>
              </a:rPr>
              <a:t>Biogás - 368,8 MW</a:t>
            </a:r>
          </a:p>
        </p:txBody>
      </p:sp>
      <p:sp>
        <p:nvSpPr>
          <p:cNvPr id="118" name="Caixa de texto 112">
            <a:extLst>
              <a:ext uri="{FF2B5EF4-FFF2-40B4-BE49-F238E27FC236}">
                <a16:creationId xmlns:a16="http://schemas.microsoft.com/office/drawing/2014/main" id="{929C0AF0-1A67-446E-8F16-1E1F9BD8D842}"/>
              </a:ext>
            </a:extLst>
          </p:cNvPr>
          <p:cNvSpPr txBox="1"/>
          <p:nvPr/>
        </p:nvSpPr>
        <p:spPr>
          <a:xfrm>
            <a:off x="241745" y="224362"/>
            <a:ext cx="1882546" cy="276999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b="1" noProof="1">
                <a:solidFill>
                  <a:schemeClr val="bg1"/>
                </a:solidFill>
                <a:latin typeface="+mj-lt"/>
              </a:rPr>
              <a:t>Gás Natural - 3,2 GW</a:t>
            </a:r>
          </a:p>
        </p:txBody>
      </p:sp>
      <p:sp>
        <p:nvSpPr>
          <p:cNvPr id="48" name="Caixa de texto 138">
            <a:extLst>
              <a:ext uri="{FF2B5EF4-FFF2-40B4-BE49-F238E27FC236}">
                <a16:creationId xmlns:a16="http://schemas.microsoft.com/office/drawing/2014/main" id="{CBFD54CC-A884-4D3F-859F-EAE42E071EBA}"/>
              </a:ext>
            </a:extLst>
          </p:cNvPr>
          <p:cNvSpPr txBox="1"/>
          <p:nvPr/>
        </p:nvSpPr>
        <p:spPr>
          <a:xfrm>
            <a:off x="240717" y="1591520"/>
            <a:ext cx="2559633" cy="307777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400" noProof="1">
                <a:solidFill>
                  <a:schemeClr val="bg1"/>
                </a:solidFill>
                <a:latin typeface="+mj-lt"/>
              </a:rPr>
              <a:t>Ranking Estadual</a:t>
            </a:r>
          </a:p>
        </p:txBody>
      </p:sp>
      <p:sp>
        <p:nvSpPr>
          <p:cNvPr id="61" name="Caixa de texto 138">
            <a:extLst>
              <a:ext uri="{FF2B5EF4-FFF2-40B4-BE49-F238E27FC236}">
                <a16:creationId xmlns:a16="http://schemas.microsoft.com/office/drawing/2014/main" id="{75D3A456-B7ED-4499-A03E-77A4731716D9}"/>
              </a:ext>
            </a:extLst>
          </p:cNvPr>
          <p:cNvSpPr txBox="1"/>
          <p:nvPr/>
        </p:nvSpPr>
        <p:spPr>
          <a:xfrm>
            <a:off x="240718" y="4199418"/>
            <a:ext cx="2365322" cy="2769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noProof="1">
                <a:latin typeface="+mj-lt"/>
              </a:rPr>
              <a:t>Ranking Estadual</a:t>
            </a:r>
            <a:endParaRPr lang="pt-BR" sz="1200" b="1" noProof="1">
              <a:latin typeface="+mj-lt"/>
            </a:endParaRPr>
          </a:p>
        </p:txBody>
      </p:sp>
      <p:sp>
        <p:nvSpPr>
          <p:cNvPr id="68" name="Caixa de texto 112">
            <a:extLst>
              <a:ext uri="{FF2B5EF4-FFF2-40B4-BE49-F238E27FC236}">
                <a16:creationId xmlns:a16="http://schemas.microsoft.com/office/drawing/2014/main" id="{E04C7857-A578-45B9-8AAC-9E91F90D521C}"/>
              </a:ext>
            </a:extLst>
          </p:cNvPr>
          <p:cNvSpPr txBox="1"/>
          <p:nvPr/>
        </p:nvSpPr>
        <p:spPr>
          <a:xfrm>
            <a:off x="240717" y="8149139"/>
            <a:ext cx="2365323" cy="276999"/>
          </a:xfrm>
          <a:prstGeom prst="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b="1" noProof="1">
                <a:latin typeface="+mj-lt"/>
              </a:rPr>
              <a:t>Micro e Mini GD – 13,6 GW</a:t>
            </a:r>
          </a:p>
        </p:txBody>
      </p:sp>
      <p:graphicFrame>
        <p:nvGraphicFramePr>
          <p:cNvPr id="88" name="Gráfico 87">
            <a:extLst>
              <a:ext uri="{FF2B5EF4-FFF2-40B4-BE49-F238E27FC236}">
                <a16:creationId xmlns:a16="http://schemas.microsoft.com/office/drawing/2014/main" id="{4583E0F6-570A-4EDB-8019-AB075240C8D8}"/>
              </a:ext>
            </a:extLst>
          </p:cNvPr>
          <p:cNvGraphicFramePr/>
          <p:nvPr/>
        </p:nvGraphicFramePr>
        <p:xfrm>
          <a:off x="4185066" y="2411730"/>
          <a:ext cx="1508248" cy="1144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0" name="Raio 89">
            <a:extLst>
              <a:ext uri="{FF2B5EF4-FFF2-40B4-BE49-F238E27FC236}">
                <a16:creationId xmlns:a16="http://schemas.microsoft.com/office/drawing/2014/main" id="{CE28462E-B3E4-4F68-BDDA-B9B17C5F8070}"/>
              </a:ext>
            </a:extLst>
          </p:cNvPr>
          <p:cNvSpPr/>
          <p:nvPr/>
        </p:nvSpPr>
        <p:spPr>
          <a:xfrm rot="1488787">
            <a:off x="3555444" y="2570644"/>
            <a:ext cx="244014" cy="234919"/>
          </a:xfrm>
          <a:prstGeom prst="lightningBolt">
            <a:avLst/>
          </a:prstGeom>
          <a:solidFill>
            <a:srgbClr val="0070C0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4" name="CaixaDeTexto 93">
            <a:extLst>
              <a:ext uri="{FF2B5EF4-FFF2-40B4-BE49-F238E27FC236}">
                <a16:creationId xmlns:a16="http://schemas.microsoft.com/office/drawing/2014/main" id="{9333EFC7-E899-404F-B0DD-A444570D5B23}"/>
              </a:ext>
            </a:extLst>
          </p:cNvPr>
          <p:cNvSpPr txBox="1"/>
          <p:nvPr/>
        </p:nvSpPr>
        <p:spPr>
          <a:xfrm>
            <a:off x="4204303" y="2252803"/>
            <a:ext cx="156004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+mn-lt"/>
              </a:rPr>
              <a:t>5.490 </a:t>
            </a:r>
            <a:r>
              <a:rPr lang="pt-BR" sz="1000" b="1" dirty="0"/>
              <a:t> </a:t>
            </a:r>
            <a:r>
              <a:rPr lang="pt-BR" sz="1000" b="1" dirty="0">
                <a:latin typeface="+mn-lt"/>
              </a:rPr>
              <a:t>Empreendimentos</a:t>
            </a:r>
          </a:p>
        </p:txBody>
      </p:sp>
      <p:sp>
        <p:nvSpPr>
          <p:cNvPr id="96" name="Retângulo 95">
            <a:extLst>
              <a:ext uri="{FF2B5EF4-FFF2-40B4-BE49-F238E27FC236}">
                <a16:creationId xmlns:a16="http://schemas.microsoft.com/office/drawing/2014/main" id="{C45BBE2A-9831-4E74-93EE-0D287FCBA284}"/>
              </a:ext>
            </a:extLst>
          </p:cNvPr>
          <p:cNvSpPr/>
          <p:nvPr/>
        </p:nvSpPr>
        <p:spPr>
          <a:xfrm>
            <a:off x="5442903" y="2779971"/>
            <a:ext cx="158262" cy="17910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 dirty="0"/>
          </a:p>
        </p:txBody>
      </p:sp>
      <p:sp>
        <p:nvSpPr>
          <p:cNvPr id="97" name="Retângulo 96">
            <a:extLst>
              <a:ext uri="{FF2B5EF4-FFF2-40B4-BE49-F238E27FC236}">
                <a16:creationId xmlns:a16="http://schemas.microsoft.com/office/drawing/2014/main" id="{5AE8A53A-AD64-4DB9-AA86-66EE57E7C0F2}"/>
              </a:ext>
            </a:extLst>
          </p:cNvPr>
          <p:cNvSpPr/>
          <p:nvPr/>
        </p:nvSpPr>
        <p:spPr>
          <a:xfrm>
            <a:off x="5434099" y="2991400"/>
            <a:ext cx="158262" cy="17910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000"/>
          </a:p>
        </p:txBody>
      </p:sp>
      <p:sp>
        <p:nvSpPr>
          <p:cNvPr id="98" name="CaixaDeTexto 97">
            <a:extLst>
              <a:ext uri="{FF2B5EF4-FFF2-40B4-BE49-F238E27FC236}">
                <a16:creationId xmlns:a16="http://schemas.microsoft.com/office/drawing/2014/main" id="{0F58F202-3B11-4AFB-A3A1-D285FE8C705F}"/>
              </a:ext>
            </a:extLst>
          </p:cNvPr>
          <p:cNvSpPr txBox="1"/>
          <p:nvPr/>
        </p:nvSpPr>
        <p:spPr>
          <a:xfrm>
            <a:off x="5562962" y="2733665"/>
            <a:ext cx="6543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latin typeface="+mn-lt"/>
              </a:rPr>
              <a:t>1 - 5 MW</a:t>
            </a:r>
          </a:p>
        </p:txBody>
      </p:sp>
      <p:sp>
        <p:nvSpPr>
          <p:cNvPr id="99" name="CaixaDeTexto 98">
            <a:extLst>
              <a:ext uri="{FF2B5EF4-FFF2-40B4-BE49-F238E27FC236}">
                <a16:creationId xmlns:a16="http://schemas.microsoft.com/office/drawing/2014/main" id="{FB5D47DD-C997-4C9C-A3F0-C99F2BA5C719}"/>
              </a:ext>
            </a:extLst>
          </p:cNvPr>
          <p:cNvSpPr txBox="1"/>
          <p:nvPr/>
        </p:nvSpPr>
        <p:spPr>
          <a:xfrm>
            <a:off x="5558694" y="2970599"/>
            <a:ext cx="9412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b="1" dirty="0">
                <a:latin typeface="+mn-lt"/>
              </a:rPr>
              <a:t>Outras Faixas</a:t>
            </a:r>
          </a:p>
        </p:txBody>
      </p:sp>
      <p:sp>
        <p:nvSpPr>
          <p:cNvPr id="105" name="CaixaDeTexto 104">
            <a:extLst>
              <a:ext uri="{FF2B5EF4-FFF2-40B4-BE49-F238E27FC236}">
                <a16:creationId xmlns:a16="http://schemas.microsoft.com/office/drawing/2014/main" id="{E27491BB-7135-4D8E-9F61-6CD5713EAAE3}"/>
              </a:ext>
            </a:extLst>
          </p:cNvPr>
          <p:cNvSpPr txBox="1"/>
          <p:nvPr/>
        </p:nvSpPr>
        <p:spPr>
          <a:xfrm>
            <a:off x="4109783" y="2026407"/>
            <a:ext cx="1658813" cy="27699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200" dirty="0" err="1">
                <a:solidFill>
                  <a:schemeClr val="bg1"/>
                </a:solidFill>
                <a:latin typeface="+mj-lt"/>
              </a:rPr>
              <a:t>eBook</a:t>
            </a:r>
            <a:r>
              <a:rPr lang="pt-BR" sz="1200" dirty="0">
                <a:solidFill>
                  <a:schemeClr val="bg1"/>
                </a:solidFill>
                <a:latin typeface="+mj-lt"/>
              </a:rPr>
              <a:t> - Potencial</a:t>
            </a:r>
          </a:p>
        </p:txBody>
      </p:sp>
      <p:sp>
        <p:nvSpPr>
          <p:cNvPr id="106" name="CaixaDeTexto 105">
            <a:extLst>
              <a:ext uri="{FF2B5EF4-FFF2-40B4-BE49-F238E27FC236}">
                <a16:creationId xmlns:a16="http://schemas.microsoft.com/office/drawing/2014/main" id="{33D63EAF-EC2B-48BC-A83F-2CEA02F86AF8}"/>
              </a:ext>
            </a:extLst>
          </p:cNvPr>
          <p:cNvSpPr txBox="1"/>
          <p:nvPr/>
        </p:nvSpPr>
        <p:spPr>
          <a:xfrm>
            <a:off x="3706391" y="2526737"/>
            <a:ext cx="6928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latin typeface="+mn-lt"/>
              </a:rPr>
              <a:t>7,2 </a:t>
            </a:r>
            <a:r>
              <a:rPr lang="pt-BR" sz="1100" b="1" dirty="0" err="1">
                <a:latin typeface="+mn-lt"/>
              </a:rPr>
              <a:t>GWe</a:t>
            </a:r>
            <a:endParaRPr lang="pt-BR" sz="1100" b="1" dirty="0">
              <a:latin typeface="+mn-lt"/>
            </a:endParaRPr>
          </a:p>
        </p:txBody>
      </p:sp>
      <p:sp>
        <p:nvSpPr>
          <p:cNvPr id="108" name="CaixaDeTexto 107">
            <a:extLst>
              <a:ext uri="{FF2B5EF4-FFF2-40B4-BE49-F238E27FC236}">
                <a16:creationId xmlns:a16="http://schemas.microsoft.com/office/drawing/2014/main" id="{711ED8F6-E886-47EC-9EFA-F5B59AD43BD6}"/>
              </a:ext>
            </a:extLst>
          </p:cNvPr>
          <p:cNvSpPr txBox="1"/>
          <p:nvPr/>
        </p:nvSpPr>
        <p:spPr>
          <a:xfrm>
            <a:off x="3710199" y="2953634"/>
            <a:ext cx="7505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100" b="1" dirty="0">
                <a:latin typeface="+mn-lt"/>
              </a:rPr>
              <a:t>17,9 </a:t>
            </a:r>
            <a:r>
              <a:rPr lang="pt-BR" sz="1100" b="1" dirty="0" err="1">
                <a:latin typeface="+mn-lt"/>
              </a:rPr>
              <a:t>GWt</a:t>
            </a:r>
            <a:endParaRPr lang="pt-BR" sz="1100" b="1" dirty="0">
              <a:latin typeface="+mn-lt"/>
            </a:endParaRPr>
          </a:p>
        </p:txBody>
      </p:sp>
      <p:sp>
        <p:nvSpPr>
          <p:cNvPr id="111" name="CaixaDeTexto 110">
            <a:extLst>
              <a:ext uri="{FF2B5EF4-FFF2-40B4-BE49-F238E27FC236}">
                <a16:creationId xmlns:a16="http://schemas.microsoft.com/office/drawing/2014/main" id="{EE4228AF-8544-49CB-A2A0-72FC0019E1E4}"/>
              </a:ext>
            </a:extLst>
          </p:cNvPr>
          <p:cNvSpPr txBox="1"/>
          <p:nvPr/>
        </p:nvSpPr>
        <p:spPr>
          <a:xfrm>
            <a:off x="6631722" y="2133272"/>
            <a:ext cx="841897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>
                <a:latin typeface="+mn-lt"/>
              </a:rPr>
              <a:t>Simulador </a:t>
            </a:r>
          </a:p>
          <a:p>
            <a:pPr algn="ctr"/>
            <a:r>
              <a:rPr lang="pt-BR" sz="1100" b="1" dirty="0">
                <a:latin typeface="+mn-lt"/>
              </a:rPr>
              <a:t>de </a:t>
            </a:r>
          </a:p>
          <a:p>
            <a:pPr algn="ctr"/>
            <a:r>
              <a:rPr lang="pt-BR" sz="1100" b="1" dirty="0">
                <a:latin typeface="+mn-lt"/>
              </a:rPr>
              <a:t>Benefícios </a:t>
            </a:r>
          </a:p>
        </p:txBody>
      </p:sp>
      <p:sp>
        <p:nvSpPr>
          <p:cNvPr id="115" name="Caixa de texto 113">
            <a:extLst>
              <a:ext uri="{FF2B5EF4-FFF2-40B4-BE49-F238E27FC236}">
                <a16:creationId xmlns:a16="http://schemas.microsoft.com/office/drawing/2014/main" id="{0C8EBD6F-D0E5-4A2A-B52F-B3EAF4B1A69F}"/>
              </a:ext>
            </a:extLst>
          </p:cNvPr>
          <p:cNvSpPr txBox="1"/>
          <p:nvPr/>
        </p:nvSpPr>
        <p:spPr>
          <a:xfrm>
            <a:off x="277502" y="533669"/>
            <a:ext cx="3308450" cy="1085602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1100" noProof="1"/>
              <a:t>A cogeração através do gás natural é ideal para o suprimento de eletricidade, calor e frio, principalmente nos grandes centros metropolitanos. </a:t>
            </a:r>
          </a:p>
          <a:p>
            <a:pPr algn="just"/>
            <a:r>
              <a:rPr lang="pt-BR" sz="1100" noProof="1"/>
              <a:t>A alta eficiência, confiabilidade e resiliência da cogeração a GN traz diversas vantagens inerentes a este combustível.</a:t>
            </a:r>
          </a:p>
        </p:txBody>
      </p:sp>
      <p:pic>
        <p:nvPicPr>
          <p:cNvPr id="14" name="Imagem 13" descr="Uma imagem contendo preto, desenho, branco&#10;&#10;Descrição gerada automaticamente">
            <a:extLst>
              <a:ext uri="{FF2B5EF4-FFF2-40B4-BE49-F238E27FC236}">
                <a16:creationId xmlns:a16="http://schemas.microsoft.com/office/drawing/2014/main" id="{CD4FEDF0-395D-4C61-8306-809A1FCB39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1871" y="2728511"/>
            <a:ext cx="525778" cy="525778"/>
          </a:xfrm>
          <a:prstGeom prst="rect">
            <a:avLst/>
          </a:prstGeom>
        </p:spPr>
      </p:pic>
      <p:sp>
        <p:nvSpPr>
          <p:cNvPr id="100" name="Caixa de texto 138">
            <a:extLst>
              <a:ext uri="{FF2B5EF4-FFF2-40B4-BE49-F238E27FC236}">
                <a16:creationId xmlns:a16="http://schemas.microsoft.com/office/drawing/2014/main" id="{F2173AD2-FB7B-4CDB-A98D-1F5FA12D1FBB}"/>
              </a:ext>
            </a:extLst>
          </p:cNvPr>
          <p:cNvSpPr txBox="1"/>
          <p:nvPr/>
        </p:nvSpPr>
        <p:spPr>
          <a:xfrm>
            <a:off x="250244" y="6467187"/>
            <a:ext cx="1458354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noProof="1">
                <a:latin typeface="+mj-lt"/>
              </a:rPr>
              <a:t>Ranking Estadual </a:t>
            </a:r>
            <a:endParaRPr lang="pt-BR" sz="1200" b="1" noProof="1">
              <a:latin typeface="+mj-lt"/>
            </a:endParaRPr>
          </a:p>
        </p:txBody>
      </p:sp>
      <p:sp>
        <p:nvSpPr>
          <p:cNvPr id="136" name="Caixa de texto 113">
            <a:extLst>
              <a:ext uri="{FF2B5EF4-FFF2-40B4-BE49-F238E27FC236}">
                <a16:creationId xmlns:a16="http://schemas.microsoft.com/office/drawing/2014/main" id="{7E760935-B721-4E2A-8448-7CF21AC2C6C8}"/>
              </a:ext>
            </a:extLst>
          </p:cNvPr>
          <p:cNvSpPr txBox="1"/>
          <p:nvPr/>
        </p:nvSpPr>
        <p:spPr>
          <a:xfrm>
            <a:off x="261155" y="3731829"/>
            <a:ext cx="4262013" cy="48534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1000" noProof="1"/>
              <a:t>O biogás, seja oriundo dos resíduos sólidos urbanos, agrícolas, ou da indústria sucroenergética,  possui um enorme potencial, principalmente com o advento de programas como o RenovaBio. </a:t>
            </a:r>
          </a:p>
        </p:txBody>
      </p:sp>
      <p:sp>
        <p:nvSpPr>
          <p:cNvPr id="177" name="Caixa de texto 113">
            <a:extLst>
              <a:ext uri="{FF2B5EF4-FFF2-40B4-BE49-F238E27FC236}">
                <a16:creationId xmlns:a16="http://schemas.microsoft.com/office/drawing/2014/main" id="{E87689F3-9FD1-4DBE-8C21-2D6419EA0600}"/>
              </a:ext>
            </a:extLst>
          </p:cNvPr>
          <p:cNvSpPr txBox="1"/>
          <p:nvPr/>
        </p:nvSpPr>
        <p:spPr>
          <a:xfrm>
            <a:off x="245326" y="5812491"/>
            <a:ext cx="4262013" cy="6244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1050" noProof="1"/>
              <a:t>A geração solar fotovoltaica centralizada observa contínuo crescimento desde 2014, ano do início da participação desta fonte em leilões regulados.</a:t>
            </a:r>
          </a:p>
          <a:p>
            <a:pPr algn="just"/>
            <a:r>
              <a:rPr lang="pt-BR" sz="1050" noProof="1"/>
              <a:t>No âmbito da micro e mini geração distribuída, a fonte demonstra protagonismo, perfazendo </a:t>
            </a:r>
            <a:r>
              <a:rPr lang="pt-BR" sz="1200" noProof="1"/>
              <a:t>98%</a:t>
            </a:r>
            <a:r>
              <a:rPr lang="pt-BR" sz="1050" noProof="1"/>
              <a:t> da capacidade instalada nacional.</a:t>
            </a:r>
          </a:p>
        </p:txBody>
      </p:sp>
      <p:sp>
        <p:nvSpPr>
          <p:cNvPr id="181" name="CaixaDeTexto 180">
            <a:extLst>
              <a:ext uri="{FF2B5EF4-FFF2-40B4-BE49-F238E27FC236}">
                <a16:creationId xmlns:a16="http://schemas.microsoft.com/office/drawing/2014/main" id="{B89C3B6E-2C9C-4881-ADA1-7E713152AF7E}"/>
              </a:ext>
            </a:extLst>
          </p:cNvPr>
          <p:cNvSpPr txBox="1"/>
          <p:nvPr/>
        </p:nvSpPr>
        <p:spPr>
          <a:xfrm>
            <a:off x="5351236" y="5488571"/>
            <a:ext cx="173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b="1" dirty="0">
                <a:latin typeface="+mn-lt"/>
              </a:rPr>
              <a:t>Evolução Solar FV (GW)</a:t>
            </a:r>
            <a:endParaRPr lang="pt-BR" sz="1200" b="1" dirty="0"/>
          </a:p>
        </p:txBody>
      </p:sp>
      <p:sp>
        <p:nvSpPr>
          <p:cNvPr id="183" name="CaixaDeTexto 182">
            <a:extLst>
              <a:ext uri="{FF2B5EF4-FFF2-40B4-BE49-F238E27FC236}">
                <a16:creationId xmlns:a16="http://schemas.microsoft.com/office/drawing/2014/main" id="{27ED35C8-B155-4F18-B5C9-367DCAAF5285}"/>
              </a:ext>
            </a:extLst>
          </p:cNvPr>
          <p:cNvSpPr txBox="1"/>
          <p:nvPr/>
        </p:nvSpPr>
        <p:spPr>
          <a:xfrm>
            <a:off x="5997451" y="7059732"/>
            <a:ext cx="1362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+mn-lt"/>
              </a:rPr>
              <a:t>Geração Centralizada</a:t>
            </a:r>
          </a:p>
          <a:p>
            <a:pPr algn="ctr"/>
            <a:r>
              <a:rPr lang="pt-BR" sz="1000" b="1" dirty="0"/>
              <a:t>6,5 GW</a:t>
            </a:r>
            <a:endParaRPr lang="pt-BR" sz="1000" b="1" dirty="0">
              <a:latin typeface="+mn-lt"/>
            </a:endParaRPr>
          </a:p>
        </p:txBody>
      </p:sp>
      <p:sp>
        <p:nvSpPr>
          <p:cNvPr id="184" name="CaixaDeTexto 183">
            <a:extLst>
              <a:ext uri="{FF2B5EF4-FFF2-40B4-BE49-F238E27FC236}">
                <a16:creationId xmlns:a16="http://schemas.microsoft.com/office/drawing/2014/main" id="{DAEE2B99-A252-4A84-A469-851D2433BB0D}"/>
              </a:ext>
            </a:extLst>
          </p:cNvPr>
          <p:cNvSpPr txBox="1"/>
          <p:nvPr/>
        </p:nvSpPr>
        <p:spPr>
          <a:xfrm>
            <a:off x="6141148" y="7577105"/>
            <a:ext cx="10518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b="1" dirty="0">
                <a:latin typeface="+mn-lt"/>
              </a:rPr>
              <a:t>Micro e Mini GD</a:t>
            </a:r>
          </a:p>
          <a:p>
            <a:pPr algn="ctr"/>
            <a:r>
              <a:rPr lang="pt-BR" sz="1000" b="1" dirty="0"/>
              <a:t>13,6 GW</a:t>
            </a:r>
            <a:endParaRPr lang="pt-BR" sz="1000" b="1" dirty="0">
              <a:latin typeface="+mn-lt"/>
            </a:endParaRPr>
          </a:p>
          <a:p>
            <a:pPr algn="ctr"/>
            <a:endParaRPr lang="pt-BR" sz="1000" b="1" dirty="0">
              <a:latin typeface="+mn-lt"/>
            </a:endParaRPr>
          </a:p>
        </p:txBody>
      </p:sp>
      <p:cxnSp>
        <p:nvCxnSpPr>
          <p:cNvPr id="44" name="Conector reto 43">
            <a:extLst>
              <a:ext uri="{FF2B5EF4-FFF2-40B4-BE49-F238E27FC236}">
                <a16:creationId xmlns:a16="http://schemas.microsoft.com/office/drawing/2014/main" id="{B99DC8E6-88D7-4540-82F2-691BE6D273F5}"/>
              </a:ext>
            </a:extLst>
          </p:cNvPr>
          <p:cNvCxnSpPr>
            <a:cxnSpLocks/>
          </p:cNvCxnSpPr>
          <p:nvPr/>
        </p:nvCxnSpPr>
        <p:spPr>
          <a:xfrm flipH="1" flipV="1">
            <a:off x="4463432" y="7686715"/>
            <a:ext cx="929664" cy="109260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to 45">
            <a:extLst>
              <a:ext uri="{FF2B5EF4-FFF2-40B4-BE49-F238E27FC236}">
                <a16:creationId xmlns:a16="http://schemas.microsoft.com/office/drawing/2014/main" id="{86EEEC80-AD57-41B1-B1E4-E8D6F0B9B207}"/>
              </a:ext>
            </a:extLst>
          </p:cNvPr>
          <p:cNvCxnSpPr>
            <a:cxnSpLocks/>
          </p:cNvCxnSpPr>
          <p:nvPr/>
        </p:nvCxnSpPr>
        <p:spPr>
          <a:xfrm flipV="1">
            <a:off x="4492800" y="7274837"/>
            <a:ext cx="928360" cy="206845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Caixa de texto 113">
            <a:extLst>
              <a:ext uri="{FF2B5EF4-FFF2-40B4-BE49-F238E27FC236}">
                <a16:creationId xmlns:a16="http://schemas.microsoft.com/office/drawing/2014/main" id="{7C02972C-D4A6-4E85-9D5E-B794CCDC566C}"/>
              </a:ext>
            </a:extLst>
          </p:cNvPr>
          <p:cNvSpPr txBox="1"/>
          <p:nvPr/>
        </p:nvSpPr>
        <p:spPr>
          <a:xfrm>
            <a:off x="277048" y="8450838"/>
            <a:ext cx="5801225" cy="84051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/>
            <a:r>
              <a:rPr lang="pt-BR" sz="900" noProof="1"/>
              <a:t>Geração de energia através de fontes renováveis ou cogeração qualificada, visando autoconsumo ou compensação de créditos de energia oriundos do excedente exportado para a rede elétrica (</a:t>
            </a:r>
            <a:r>
              <a:rPr lang="pt-BR" sz="900" i="1" noProof="1"/>
              <a:t>netmetering</a:t>
            </a:r>
            <a:r>
              <a:rPr lang="pt-BR" sz="900" noProof="1"/>
              <a:t>). Regulamentada pela resolução ANEEL nº482/2012, atualizada pela 687/2015</a:t>
            </a:r>
          </a:p>
        </p:txBody>
      </p:sp>
      <p:grpSp>
        <p:nvGrpSpPr>
          <p:cNvPr id="17" name="Agrupar 16">
            <a:extLst>
              <a:ext uri="{FF2B5EF4-FFF2-40B4-BE49-F238E27FC236}">
                <a16:creationId xmlns:a16="http://schemas.microsoft.com/office/drawing/2014/main" id="{C40FB23C-2F0D-4E59-8F25-1ECF61B2B412}"/>
              </a:ext>
            </a:extLst>
          </p:cNvPr>
          <p:cNvGrpSpPr/>
          <p:nvPr/>
        </p:nvGrpSpPr>
        <p:grpSpPr>
          <a:xfrm>
            <a:off x="6019800" y="8255009"/>
            <a:ext cx="1752600" cy="518106"/>
            <a:chOff x="1523227" y="9456168"/>
            <a:chExt cx="1400704" cy="405458"/>
          </a:xfrm>
        </p:grpSpPr>
        <p:sp>
          <p:nvSpPr>
            <p:cNvPr id="209" name="CaixaDeTexto 208">
              <a:extLst>
                <a:ext uri="{FF2B5EF4-FFF2-40B4-BE49-F238E27FC236}">
                  <a16:creationId xmlns:a16="http://schemas.microsoft.com/office/drawing/2014/main" id="{18ECC152-75ED-4D19-B4A9-EF5A2478BC95}"/>
                </a:ext>
              </a:extLst>
            </p:cNvPr>
            <p:cNvSpPr txBox="1"/>
            <p:nvPr/>
          </p:nvSpPr>
          <p:spPr>
            <a:xfrm>
              <a:off x="1523227" y="9482829"/>
              <a:ext cx="1400704" cy="2649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700" b="1" dirty="0">
                  <a:latin typeface="Arial Black" panose="020B0A04020102020204" pitchFamily="34" charset="0"/>
                </a:rPr>
                <a:t>Micro &lt; 75 KW: </a:t>
              </a:r>
              <a:r>
                <a:rPr lang="pt-BR" sz="800" b="1" dirty="0">
                  <a:solidFill>
                    <a:srgbClr val="F47B02"/>
                  </a:solidFill>
                  <a:latin typeface="Arial Black" panose="020B0A04020102020204" pitchFamily="34" charset="0"/>
                </a:rPr>
                <a:t>11,5 GW</a:t>
              </a:r>
              <a:endParaRPr lang="pt-BR" sz="700" b="1" dirty="0">
                <a:solidFill>
                  <a:srgbClr val="F47B02"/>
                </a:solidFill>
                <a:latin typeface="Arial Black" panose="020B0A04020102020204" pitchFamily="34" charset="0"/>
              </a:endParaRPr>
            </a:p>
            <a:p>
              <a:pPr algn="ctr"/>
              <a:r>
                <a:rPr lang="pt-BR" sz="700" b="1" dirty="0">
                  <a:latin typeface="Arial Black" panose="020B0A04020102020204" pitchFamily="34" charset="0"/>
                </a:rPr>
                <a:t>75 KW &lt; Mini &lt; 5 MW: </a:t>
              </a:r>
              <a:r>
                <a:rPr lang="pt-BR" sz="800" b="1" dirty="0">
                  <a:solidFill>
                    <a:srgbClr val="F47B02"/>
                  </a:solidFill>
                  <a:latin typeface="Arial Black" panose="020B0A04020102020204" pitchFamily="34" charset="0"/>
                </a:rPr>
                <a:t>2,1 GW</a:t>
              </a:r>
              <a:endParaRPr lang="pt-BR" sz="700" b="1" dirty="0">
                <a:solidFill>
                  <a:srgbClr val="F47B02"/>
                </a:solidFill>
                <a:latin typeface="Arial Black" panose="020B0A04020102020204" pitchFamily="34" charset="0"/>
              </a:endParaRPr>
            </a:p>
          </p:txBody>
        </p:sp>
        <p:sp>
          <p:nvSpPr>
            <p:cNvPr id="2049" name="Retângulo 2048">
              <a:extLst>
                <a:ext uri="{FF2B5EF4-FFF2-40B4-BE49-F238E27FC236}">
                  <a16:creationId xmlns:a16="http://schemas.microsoft.com/office/drawing/2014/main" id="{32981CCF-E320-4E79-8257-909920EF5C81}"/>
                </a:ext>
              </a:extLst>
            </p:cNvPr>
            <p:cNvSpPr/>
            <p:nvPr/>
          </p:nvSpPr>
          <p:spPr>
            <a:xfrm>
              <a:off x="1611393" y="9456168"/>
              <a:ext cx="1265569" cy="405458"/>
            </a:xfrm>
            <a:prstGeom prst="rect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32" name="Retângulo 231">
            <a:extLst>
              <a:ext uri="{FF2B5EF4-FFF2-40B4-BE49-F238E27FC236}">
                <a16:creationId xmlns:a16="http://schemas.microsoft.com/office/drawing/2014/main" id="{AC1CBC97-90FB-4420-9F33-A9F23CB8852B}"/>
              </a:ext>
            </a:extLst>
          </p:cNvPr>
          <p:cNvSpPr/>
          <p:nvPr/>
        </p:nvSpPr>
        <p:spPr>
          <a:xfrm>
            <a:off x="2152817" y="5119964"/>
            <a:ext cx="127126" cy="13052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3" name="CaixaDeTexto 232">
            <a:extLst>
              <a:ext uri="{FF2B5EF4-FFF2-40B4-BE49-F238E27FC236}">
                <a16:creationId xmlns:a16="http://schemas.microsoft.com/office/drawing/2014/main" id="{717FAE4E-AB00-4943-A1E5-421E902D8666}"/>
              </a:ext>
            </a:extLst>
          </p:cNvPr>
          <p:cNvSpPr txBox="1"/>
          <p:nvPr/>
        </p:nvSpPr>
        <p:spPr>
          <a:xfrm>
            <a:off x="2256874" y="5084342"/>
            <a:ext cx="188705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b="1" dirty="0"/>
              <a:t>Outros Estados Somados &lt; 32 MW</a:t>
            </a:r>
          </a:p>
        </p:txBody>
      </p:sp>
      <p:sp>
        <p:nvSpPr>
          <p:cNvPr id="234" name="Retângulo 233">
            <a:extLst>
              <a:ext uri="{FF2B5EF4-FFF2-40B4-BE49-F238E27FC236}">
                <a16:creationId xmlns:a16="http://schemas.microsoft.com/office/drawing/2014/main" id="{63D82A4E-814C-4C8E-A61B-7CD98E2B9963}"/>
              </a:ext>
            </a:extLst>
          </p:cNvPr>
          <p:cNvSpPr/>
          <p:nvPr/>
        </p:nvSpPr>
        <p:spPr>
          <a:xfrm>
            <a:off x="1611393" y="2899387"/>
            <a:ext cx="127126" cy="130527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5" name="CaixaDeTexto 234">
            <a:extLst>
              <a:ext uri="{FF2B5EF4-FFF2-40B4-BE49-F238E27FC236}">
                <a16:creationId xmlns:a16="http://schemas.microsoft.com/office/drawing/2014/main" id="{47B1EAE4-A57F-47B9-92AA-1ECADF66DB81}"/>
              </a:ext>
            </a:extLst>
          </p:cNvPr>
          <p:cNvSpPr txBox="1"/>
          <p:nvPr/>
        </p:nvSpPr>
        <p:spPr>
          <a:xfrm>
            <a:off x="1672272" y="2849235"/>
            <a:ext cx="141897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900" b="1" dirty="0"/>
              <a:t>Outros Estados &lt; 0,1 GW</a:t>
            </a:r>
          </a:p>
        </p:txBody>
      </p:sp>
      <p:sp>
        <p:nvSpPr>
          <p:cNvPr id="93" name="Caixa de texto 112">
            <a:extLst>
              <a:ext uri="{FF2B5EF4-FFF2-40B4-BE49-F238E27FC236}">
                <a16:creationId xmlns:a16="http://schemas.microsoft.com/office/drawing/2014/main" id="{A926C62C-6A0E-475B-8136-098FBCFB359A}"/>
              </a:ext>
            </a:extLst>
          </p:cNvPr>
          <p:cNvSpPr txBox="1"/>
          <p:nvPr/>
        </p:nvSpPr>
        <p:spPr>
          <a:xfrm>
            <a:off x="269292" y="5506990"/>
            <a:ext cx="2353985" cy="27699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lIns="108000" rtlCol="0">
            <a:spAutoFit/>
          </a:bodyPr>
          <a:lstStyle/>
          <a:p>
            <a:pPr rtl="0"/>
            <a:r>
              <a:rPr lang="pt-BR" sz="1200" b="1" noProof="1">
                <a:latin typeface="+mj-lt"/>
              </a:rPr>
              <a:t>Solar Fotovoltaica - 20,1 GW</a:t>
            </a:r>
          </a:p>
        </p:txBody>
      </p:sp>
      <p:grpSp>
        <p:nvGrpSpPr>
          <p:cNvPr id="22" name="Agrupar 21">
            <a:extLst>
              <a:ext uri="{FF2B5EF4-FFF2-40B4-BE49-F238E27FC236}">
                <a16:creationId xmlns:a16="http://schemas.microsoft.com/office/drawing/2014/main" id="{BF8F7C97-3447-42FF-8061-B7737343ACA6}"/>
              </a:ext>
            </a:extLst>
          </p:cNvPr>
          <p:cNvGrpSpPr/>
          <p:nvPr/>
        </p:nvGrpSpPr>
        <p:grpSpPr>
          <a:xfrm>
            <a:off x="6593593" y="8946323"/>
            <a:ext cx="704130" cy="861486"/>
            <a:chOff x="6715216" y="9146329"/>
            <a:chExt cx="704130" cy="861486"/>
          </a:xfrm>
        </p:grpSpPr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7ED384DE-400A-4AAA-8522-B6D8DEC814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747407" y="9343633"/>
              <a:ext cx="667044" cy="664182"/>
            </a:xfrm>
            <a:prstGeom prst="rect">
              <a:avLst/>
            </a:prstGeom>
          </p:spPr>
        </p:pic>
        <p:sp>
          <p:nvSpPr>
            <p:cNvPr id="152" name="Caixa de texto 135">
              <a:extLst>
                <a:ext uri="{FF2B5EF4-FFF2-40B4-BE49-F238E27FC236}">
                  <a16:creationId xmlns:a16="http://schemas.microsoft.com/office/drawing/2014/main" id="{72F1D770-8694-41F3-9DA9-90845E9E62BB}"/>
                </a:ext>
              </a:extLst>
            </p:cNvPr>
            <p:cNvSpPr txBox="1"/>
            <p:nvPr/>
          </p:nvSpPr>
          <p:spPr>
            <a:xfrm>
              <a:off x="6715216" y="9146329"/>
              <a:ext cx="704130" cy="22457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pt-BR" sz="1200" b="1" noProof="1"/>
                <a:t>Associe-se</a:t>
              </a:r>
            </a:p>
          </p:txBody>
        </p:sp>
      </p:grpSp>
      <p:pic>
        <p:nvPicPr>
          <p:cNvPr id="137" name="Picture 2" descr="C:\Leonardo\LOGO COGEN\logo_cogen.bmp">
            <a:extLst>
              <a:ext uri="{FF2B5EF4-FFF2-40B4-BE49-F238E27FC236}">
                <a16:creationId xmlns:a16="http://schemas.microsoft.com/office/drawing/2014/main" id="{C3FD041F-132C-40C2-B623-71B3D1080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79" y="137209"/>
            <a:ext cx="1472379" cy="39221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" name="CaixaDeTexto 122">
            <a:extLst>
              <a:ext uri="{FF2B5EF4-FFF2-40B4-BE49-F238E27FC236}">
                <a16:creationId xmlns:a16="http://schemas.microsoft.com/office/drawing/2014/main" id="{E329FB96-B7FC-49EC-B4EE-8E9920D7D35F}"/>
              </a:ext>
            </a:extLst>
          </p:cNvPr>
          <p:cNvSpPr txBox="1"/>
          <p:nvPr/>
        </p:nvSpPr>
        <p:spPr>
          <a:xfrm>
            <a:off x="6699165" y="794633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3,10</a:t>
            </a:r>
          </a:p>
        </p:txBody>
      </p:sp>
      <p:sp>
        <p:nvSpPr>
          <p:cNvPr id="124" name="CaixaDeTexto 123">
            <a:extLst>
              <a:ext uri="{FF2B5EF4-FFF2-40B4-BE49-F238E27FC236}">
                <a16:creationId xmlns:a16="http://schemas.microsoft.com/office/drawing/2014/main" id="{D6C81729-9ABA-472F-BC7E-1A1B2272DACB}"/>
              </a:ext>
            </a:extLst>
          </p:cNvPr>
          <p:cNvSpPr txBox="1"/>
          <p:nvPr/>
        </p:nvSpPr>
        <p:spPr>
          <a:xfrm>
            <a:off x="6435446" y="803449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3,10</a:t>
            </a:r>
          </a:p>
        </p:txBody>
      </p:sp>
      <p:sp>
        <p:nvSpPr>
          <p:cNvPr id="126" name="CaixaDeTexto 125">
            <a:extLst>
              <a:ext uri="{FF2B5EF4-FFF2-40B4-BE49-F238E27FC236}">
                <a16:creationId xmlns:a16="http://schemas.microsoft.com/office/drawing/2014/main" id="{5BB6A51B-C359-449C-955D-240379B3D65C}"/>
              </a:ext>
            </a:extLst>
          </p:cNvPr>
          <p:cNvSpPr txBox="1"/>
          <p:nvPr/>
        </p:nvSpPr>
        <p:spPr>
          <a:xfrm>
            <a:off x="3778421" y="914361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2,70</a:t>
            </a:r>
          </a:p>
        </p:txBody>
      </p:sp>
      <p:sp>
        <p:nvSpPr>
          <p:cNvPr id="138" name="CaixaDeTexto 137">
            <a:extLst>
              <a:ext uri="{FF2B5EF4-FFF2-40B4-BE49-F238E27FC236}">
                <a16:creationId xmlns:a16="http://schemas.microsoft.com/office/drawing/2014/main" id="{8A0BB9CB-C7ED-4E69-8747-DDDDFEFED5C6}"/>
              </a:ext>
            </a:extLst>
          </p:cNvPr>
          <p:cNvSpPr txBox="1"/>
          <p:nvPr/>
        </p:nvSpPr>
        <p:spPr>
          <a:xfrm>
            <a:off x="4100066" y="906881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2,71</a:t>
            </a:r>
          </a:p>
        </p:txBody>
      </p:sp>
      <p:sp>
        <p:nvSpPr>
          <p:cNvPr id="142" name="CaixaDeTexto 141">
            <a:extLst>
              <a:ext uri="{FF2B5EF4-FFF2-40B4-BE49-F238E27FC236}">
                <a16:creationId xmlns:a16="http://schemas.microsoft.com/office/drawing/2014/main" id="{AE9ED869-F437-4877-A84B-F05EB259E4D6}"/>
              </a:ext>
            </a:extLst>
          </p:cNvPr>
          <p:cNvSpPr txBox="1"/>
          <p:nvPr/>
        </p:nvSpPr>
        <p:spPr>
          <a:xfrm>
            <a:off x="4376897" y="893975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2,75</a:t>
            </a:r>
          </a:p>
        </p:txBody>
      </p:sp>
      <p:sp>
        <p:nvSpPr>
          <p:cNvPr id="143" name="CaixaDeTexto 142">
            <a:extLst>
              <a:ext uri="{FF2B5EF4-FFF2-40B4-BE49-F238E27FC236}">
                <a16:creationId xmlns:a16="http://schemas.microsoft.com/office/drawing/2014/main" id="{8E7EF54E-75D1-4B75-AA10-9CD932E6A807}"/>
              </a:ext>
            </a:extLst>
          </p:cNvPr>
          <p:cNvSpPr txBox="1"/>
          <p:nvPr/>
        </p:nvSpPr>
        <p:spPr>
          <a:xfrm>
            <a:off x="4681932" y="865005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2,80</a:t>
            </a:r>
          </a:p>
        </p:txBody>
      </p:sp>
      <p:sp>
        <p:nvSpPr>
          <p:cNvPr id="146" name="CaixaDeTexto 145">
            <a:extLst>
              <a:ext uri="{FF2B5EF4-FFF2-40B4-BE49-F238E27FC236}">
                <a16:creationId xmlns:a16="http://schemas.microsoft.com/office/drawing/2014/main" id="{FDA8C963-6C21-4F09-B68F-354355676C00}"/>
              </a:ext>
            </a:extLst>
          </p:cNvPr>
          <p:cNvSpPr txBox="1"/>
          <p:nvPr/>
        </p:nvSpPr>
        <p:spPr>
          <a:xfrm>
            <a:off x="4973831" y="848770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2,81</a:t>
            </a:r>
          </a:p>
        </p:txBody>
      </p:sp>
      <p:sp>
        <p:nvSpPr>
          <p:cNvPr id="147" name="CaixaDeTexto 146">
            <a:extLst>
              <a:ext uri="{FF2B5EF4-FFF2-40B4-BE49-F238E27FC236}">
                <a16:creationId xmlns:a16="http://schemas.microsoft.com/office/drawing/2014/main" id="{CECABF42-0412-4CC7-8490-44C2CE5C3AAC}"/>
              </a:ext>
            </a:extLst>
          </p:cNvPr>
          <p:cNvSpPr txBox="1"/>
          <p:nvPr/>
        </p:nvSpPr>
        <p:spPr>
          <a:xfrm>
            <a:off x="5269735" y="847729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2,84</a:t>
            </a:r>
          </a:p>
        </p:txBody>
      </p:sp>
      <p:sp>
        <p:nvSpPr>
          <p:cNvPr id="148" name="CaixaDeTexto 147">
            <a:extLst>
              <a:ext uri="{FF2B5EF4-FFF2-40B4-BE49-F238E27FC236}">
                <a16:creationId xmlns:a16="http://schemas.microsoft.com/office/drawing/2014/main" id="{7AA1667E-8BC3-4E62-8B1C-82BA8C0F71DE}"/>
              </a:ext>
            </a:extLst>
          </p:cNvPr>
          <p:cNvSpPr txBox="1"/>
          <p:nvPr/>
        </p:nvSpPr>
        <p:spPr>
          <a:xfrm>
            <a:off x="5580820" y="831875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3,07</a:t>
            </a:r>
          </a:p>
        </p:txBody>
      </p:sp>
      <p:sp>
        <p:nvSpPr>
          <p:cNvPr id="150" name="CaixaDeTexto 149">
            <a:extLst>
              <a:ext uri="{FF2B5EF4-FFF2-40B4-BE49-F238E27FC236}">
                <a16:creationId xmlns:a16="http://schemas.microsoft.com/office/drawing/2014/main" id="{5C5F9E98-FEBD-48A0-8098-81ADD5286161}"/>
              </a:ext>
            </a:extLst>
          </p:cNvPr>
          <p:cNvSpPr txBox="1"/>
          <p:nvPr/>
        </p:nvSpPr>
        <p:spPr>
          <a:xfrm>
            <a:off x="5856557" y="830229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3,07</a:t>
            </a:r>
          </a:p>
        </p:txBody>
      </p:sp>
      <p:sp>
        <p:nvSpPr>
          <p:cNvPr id="151" name="CaixaDeTexto 150">
            <a:extLst>
              <a:ext uri="{FF2B5EF4-FFF2-40B4-BE49-F238E27FC236}">
                <a16:creationId xmlns:a16="http://schemas.microsoft.com/office/drawing/2014/main" id="{47317455-7558-402F-947E-3CF8C6544279}"/>
              </a:ext>
            </a:extLst>
          </p:cNvPr>
          <p:cNvSpPr txBox="1"/>
          <p:nvPr/>
        </p:nvSpPr>
        <p:spPr>
          <a:xfrm>
            <a:off x="6141148" y="805384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3,09</a:t>
            </a:r>
          </a:p>
        </p:txBody>
      </p:sp>
      <p:graphicFrame>
        <p:nvGraphicFramePr>
          <p:cNvPr id="110" name="Gráfico 109">
            <a:extLst>
              <a:ext uri="{FF2B5EF4-FFF2-40B4-BE49-F238E27FC236}">
                <a16:creationId xmlns:a16="http://schemas.microsoft.com/office/drawing/2014/main" id="{0357B82B-4172-46A2-B961-3F8206E181B5}"/>
              </a:ext>
            </a:extLst>
          </p:cNvPr>
          <p:cNvGraphicFramePr>
            <a:graphicFrameLocks/>
          </p:cNvGraphicFramePr>
          <p:nvPr/>
        </p:nvGraphicFramePr>
        <p:xfrm>
          <a:off x="3512170" y="689196"/>
          <a:ext cx="3999248" cy="13554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C7F1B644-F8CC-4E79-8AE8-7D39D88316DC}"/>
              </a:ext>
            </a:extLst>
          </p:cNvPr>
          <p:cNvSpPr txBox="1"/>
          <p:nvPr/>
        </p:nvSpPr>
        <p:spPr>
          <a:xfrm>
            <a:off x="7022005" y="795561"/>
            <a:ext cx="3658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800" b="1" dirty="0">
                <a:latin typeface="Calibri" panose="020F0502020204030204" pitchFamily="34" charset="0"/>
                <a:cs typeface="Calibri" panose="020F0502020204030204" pitchFamily="34" charset="0"/>
              </a:rPr>
              <a:t>3,15</a:t>
            </a:r>
          </a:p>
        </p:txBody>
      </p:sp>
      <p:sp>
        <p:nvSpPr>
          <p:cNvPr id="122" name="CaixaDeTexto 121">
            <a:extLst>
              <a:ext uri="{FF2B5EF4-FFF2-40B4-BE49-F238E27FC236}">
                <a16:creationId xmlns:a16="http://schemas.microsoft.com/office/drawing/2014/main" id="{C00D0C2D-8727-4A24-9473-72A537763CA5}"/>
              </a:ext>
            </a:extLst>
          </p:cNvPr>
          <p:cNvSpPr txBox="1"/>
          <p:nvPr/>
        </p:nvSpPr>
        <p:spPr>
          <a:xfrm>
            <a:off x="4539061" y="582743"/>
            <a:ext cx="2247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Calibri" panose="020F0502020204030204" pitchFamily="34" charset="0"/>
                <a:cs typeface="Calibri" panose="020F0502020204030204" pitchFamily="34" charset="0"/>
              </a:rPr>
              <a:t>Evolução da Cogeração GN (GW)</a:t>
            </a:r>
          </a:p>
        </p:txBody>
      </p:sp>
      <p:graphicFrame>
        <p:nvGraphicFramePr>
          <p:cNvPr id="145" name="Gráfico 144">
            <a:extLst>
              <a:ext uri="{FF2B5EF4-FFF2-40B4-BE49-F238E27FC236}">
                <a16:creationId xmlns:a16="http://schemas.microsoft.com/office/drawing/2014/main" id="{FF32DE72-D1FB-4CD5-804B-0B324508D3EC}"/>
              </a:ext>
            </a:extLst>
          </p:cNvPr>
          <p:cNvGraphicFramePr>
            <a:graphicFrameLocks/>
          </p:cNvGraphicFramePr>
          <p:nvPr/>
        </p:nvGraphicFramePr>
        <p:xfrm>
          <a:off x="218522" y="1828762"/>
          <a:ext cx="3491676" cy="1648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54" name="CaixaDeTexto 153">
            <a:extLst>
              <a:ext uri="{FF2B5EF4-FFF2-40B4-BE49-F238E27FC236}">
                <a16:creationId xmlns:a16="http://schemas.microsoft.com/office/drawing/2014/main" id="{F26673C3-568F-4E88-B2D1-8C033D979C34}"/>
              </a:ext>
            </a:extLst>
          </p:cNvPr>
          <p:cNvSpPr txBox="1"/>
          <p:nvPr/>
        </p:nvSpPr>
        <p:spPr>
          <a:xfrm>
            <a:off x="5173490" y="3503226"/>
            <a:ext cx="18124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Calibri" panose="020F0502020204030204" pitchFamily="34" charset="0"/>
                <a:cs typeface="Calibri" panose="020F0502020204030204" pitchFamily="34" charset="0"/>
              </a:rPr>
              <a:t>Evolução do Biogás (MW)</a:t>
            </a:r>
          </a:p>
        </p:txBody>
      </p:sp>
      <p:sp>
        <p:nvSpPr>
          <p:cNvPr id="2" name="Gráfico 90" descr="Fogo">
            <a:extLst>
              <a:ext uri="{FF2B5EF4-FFF2-40B4-BE49-F238E27FC236}">
                <a16:creationId xmlns:a16="http://schemas.microsoft.com/office/drawing/2014/main" id="{F5D6BD3A-D6B2-4876-BEBA-FBDE9BE4B791}"/>
              </a:ext>
            </a:extLst>
          </p:cNvPr>
          <p:cNvSpPr/>
          <p:nvPr/>
        </p:nvSpPr>
        <p:spPr>
          <a:xfrm>
            <a:off x="3605428" y="2938545"/>
            <a:ext cx="170274" cy="248709"/>
          </a:xfrm>
          <a:custGeom>
            <a:avLst/>
            <a:gdLst>
              <a:gd name="connsiteX0" fmla="*/ 160068 w 170274"/>
              <a:gd name="connsiteY0" fmla="*/ 128114 h 248709"/>
              <a:gd name="connsiteX1" fmla="*/ 122183 w 170274"/>
              <a:gd name="connsiteY1" fmla="*/ 161372 h 248709"/>
              <a:gd name="connsiteX2" fmla="*/ 109748 w 170274"/>
              <a:gd name="connsiteY2" fmla="*/ 116257 h 248709"/>
              <a:gd name="connsiteX3" fmla="*/ 70706 w 170274"/>
              <a:gd name="connsiteY3" fmla="*/ 0 h 248709"/>
              <a:gd name="connsiteX4" fmla="*/ 40919 w 170274"/>
              <a:gd name="connsiteY4" fmla="*/ 91965 h 248709"/>
              <a:gd name="connsiteX5" fmla="*/ 6215 w 170274"/>
              <a:gd name="connsiteY5" fmla="*/ 132452 h 248709"/>
              <a:gd name="connsiteX6" fmla="*/ 34557 w 170274"/>
              <a:gd name="connsiteY6" fmla="*/ 232225 h 248709"/>
              <a:gd name="connsiteX7" fmla="*/ 51908 w 170274"/>
              <a:gd name="connsiteY7" fmla="*/ 139682 h 248709"/>
              <a:gd name="connsiteX8" fmla="*/ 63476 w 170274"/>
              <a:gd name="connsiteY8" fmla="*/ 203305 h 248709"/>
              <a:gd name="connsiteX9" fmla="*/ 84588 w 170274"/>
              <a:gd name="connsiteY9" fmla="*/ 248709 h 248709"/>
              <a:gd name="connsiteX10" fmla="*/ 162671 w 170274"/>
              <a:gd name="connsiteY10" fmla="*/ 196075 h 248709"/>
              <a:gd name="connsiteX11" fmla="*/ 160068 w 170274"/>
              <a:gd name="connsiteY11" fmla="*/ 128114 h 248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70274" h="248709">
                <a:moveTo>
                  <a:pt x="160068" y="128114"/>
                </a:moveTo>
                <a:cubicBezTo>
                  <a:pt x="165274" y="149226"/>
                  <a:pt x="143584" y="170048"/>
                  <a:pt x="122183" y="161372"/>
                </a:cubicBezTo>
                <a:cubicBezTo>
                  <a:pt x="104253" y="155010"/>
                  <a:pt x="97312" y="134187"/>
                  <a:pt x="109748" y="116257"/>
                </a:cubicBezTo>
                <a:cubicBezTo>
                  <a:pt x="137800" y="78951"/>
                  <a:pt x="117267" y="20244"/>
                  <a:pt x="70706" y="0"/>
                </a:cubicBezTo>
                <a:cubicBezTo>
                  <a:pt x="91818" y="39909"/>
                  <a:pt x="59428" y="76637"/>
                  <a:pt x="40919" y="91965"/>
                </a:cubicBezTo>
                <a:cubicBezTo>
                  <a:pt x="22410" y="107292"/>
                  <a:pt x="9975" y="123198"/>
                  <a:pt x="6215" y="132452"/>
                </a:cubicBezTo>
                <a:cubicBezTo>
                  <a:pt x="-12582" y="178145"/>
                  <a:pt x="15470" y="221814"/>
                  <a:pt x="34557" y="232225"/>
                </a:cubicBezTo>
                <a:cubicBezTo>
                  <a:pt x="25881" y="212560"/>
                  <a:pt x="17783" y="174964"/>
                  <a:pt x="51908" y="139682"/>
                </a:cubicBezTo>
                <a:cubicBezTo>
                  <a:pt x="51908" y="139682"/>
                  <a:pt x="42076" y="177278"/>
                  <a:pt x="63476" y="203305"/>
                </a:cubicBezTo>
                <a:cubicBezTo>
                  <a:pt x="84877" y="229333"/>
                  <a:pt x="84588" y="248709"/>
                  <a:pt x="84588" y="248709"/>
                </a:cubicBezTo>
                <a:cubicBezTo>
                  <a:pt x="117845" y="248709"/>
                  <a:pt x="149368" y="228755"/>
                  <a:pt x="162671" y="196075"/>
                </a:cubicBezTo>
                <a:cubicBezTo>
                  <a:pt x="172793" y="176699"/>
                  <a:pt x="173660" y="146044"/>
                  <a:pt x="160068" y="128114"/>
                </a:cubicBezTo>
              </a:path>
            </a:pathLst>
          </a:custGeom>
          <a:solidFill>
            <a:srgbClr val="0070C0"/>
          </a:solidFill>
          <a:ln w="9208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pt-BR"/>
          </a:p>
        </p:txBody>
      </p:sp>
      <p:grpSp>
        <p:nvGrpSpPr>
          <p:cNvPr id="57" name="Gráfico 32" descr="Sol">
            <a:extLst>
              <a:ext uri="{FF2B5EF4-FFF2-40B4-BE49-F238E27FC236}">
                <a16:creationId xmlns:a16="http://schemas.microsoft.com/office/drawing/2014/main" id="{E8E77295-06DD-4F55-89B9-9DFA20689A21}"/>
              </a:ext>
            </a:extLst>
          </p:cNvPr>
          <p:cNvGrpSpPr/>
          <p:nvPr/>
        </p:nvGrpSpPr>
        <p:grpSpPr>
          <a:xfrm>
            <a:off x="4063318" y="7377228"/>
            <a:ext cx="426575" cy="426575"/>
            <a:chOff x="4009859" y="7261180"/>
            <a:chExt cx="426575" cy="426575"/>
          </a:xfrm>
          <a:solidFill>
            <a:srgbClr val="FFC000"/>
          </a:solidFill>
        </p:grpSpPr>
        <p:sp>
          <p:nvSpPr>
            <p:cNvPr id="59" name="Forma Livre: Forma 58">
              <a:extLst>
                <a:ext uri="{FF2B5EF4-FFF2-40B4-BE49-F238E27FC236}">
                  <a16:creationId xmlns:a16="http://schemas.microsoft.com/office/drawing/2014/main" id="{ED922730-BBE9-4B7C-B47D-90CC38F484C8}"/>
                </a:ext>
              </a:extLst>
            </p:cNvPr>
            <p:cNvSpPr/>
            <p:nvPr/>
          </p:nvSpPr>
          <p:spPr>
            <a:xfrm>
              <a:off x="4027632" y="7461137"/>
              <a:ext cx="79982" cy="26660"/>
            </a:xfrm>
            <a:custGeom>
              <a:avLst/>
              <a:gdLst>
                <a:gd name="connsiteX0" fmla="*/ 0 w 79982"/>
                <a:gd name="connsiteY0" fmla="*/ 0 h 26660"/>
                <a:gd name="connsiteX1" fmla="*/ 79983 w 79982"/>
                <a:gd name="connsiteY1" fmla="*/ 0 h 26660"/>
                <a:gd name="connsiteX2" fmla="*/ 79983 w 79982"/>
                <a:gd name="connsiteY2" fmla="*/ 26661 h 26660"/>
                <a:gd name="connsiteX3" fmla="*/ 0 w 79982"/>
                <a:gd name="connsiteY3" fmla="*/ 26661 h 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82" h="26660">
                  <a:moveTo>
                    <a:pt x="0" y="0"/>
                  </a:moveTo>
                  <a:lnTo>
                    <a:pt x="79983" y="0"/>
                  </a:lnTo>
                  <a:lnTo>
                    <a:pt x="79983" y="26661"/>
                  </a:lnTo>
                  <a:lnTo>
                    <a:pt x="0" y="26661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0" name="Forma Livre: Forma 59">
              <a:extLst>
                <a:ext uri="{FF2B5EF4-FFF2-40B4-BE49-F238E27FC236}">
                  <a16:creationId xmlns:a16="http://schemas.microsoft.com/office/drawing/2014/main" id="{172176CB-559B-4AB7-80D9-3E64E225742C}"/>
                </a:ext>
              </a:extLst>
            </p:cNvPr>
            <p:cNvSpPr/>
            <p:nvPr/>
          </p:nvSpPr>
          <p:spPr>
            <a:xfrm>
              <a:off x="4338677" y="7461137"/>
              <a:ext cx="79982" cy="26660"/>
            </a:xfrm>
            <a:custGeom>
              <a:avLst/>
              <a:gdLst>
                <a:gd name="connsiteX0" fmla="*/ 0 w 79982"/>
                <a:gd name="connsiteY0" fmla="*/ 0 h 26660"/>
                <a:gd name="connsiteX1" fmla="*/ 79983 w 79982"/>
                <a:gd name="connsiteY1" fmla="*/ 0 h 26660"/>
                <a:gd name="connsiteX2" fmla="*/ 79983 w 79982"/>
                <a:gd name="connsiteY2" fmla="*/ 26661 h 26660"/>
                <a:gd name="connsiteX3" fmla="*/ 0 w 79982"/>
                <a:gd name="connsiteY3" fmla="*/ 26661 h 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82" h="26660">
                  <a:moveTo>
                    <a:pt x="0" y="0"/>
                  </a:moveTo>
                  <a:lnTo>
                    <a:pt x="79983" y="0"/>
                  </a:lnTo>
                  <a:lnTo>
                    <a:pt x="79983" y="26661"/>
                  </a:lnTo>
                  <a:lnTo>
                    <a:pt x="0" y="26661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2" name="Forma Livre: Forma 61">
              <a:extLst>
                <a:ext uri="{FF2B5EF4-FFF2-40B4-BE49-F238E27FC236}">
                  <a16:creationId xmlns:a16="http://schemas.microsoft.com/office/drawing/2014/main" id="{2E8E86BB-23BB-4A86-A027-705054A6F24D}"/>
                </a:ext>
              </a:extLst>
            </p:cNvPr>
            <p:cNvSpPr/>
            <p:nvPr/>
          </p:nvSpPr>
          <p:spPr>
            <a:xfrm>
              <a:off x="4125389" y="7376710"/>
              <a:ext cx="195513" cy="195513"/>
            </a:xfrm>
            <a:custGeom>
              <a:avLst/>
              <a:gdLst>
                <a:gd name="connsiteX0" fmla="*/ 195514 w 195513"/>
                <a:gd name="connsiteY0" fmla="*/ 97757 h 195513"/>
                <a:gd name="connsiteX1" fmla="*/ 97757 w 195513"/>
                <a:gd name="connsiteY1" fmla="*/ 195514 h 195513"/>
                <a:gd name="connsiteX2" fmla="*/ 0 w 195513"/>
                <a:gd name="connsiteY2" fmla="*/ 97757 h 195513"/>
                <a:gd name="connsiteX3" fmla="*/ 97757 w 195513"/>
                <a:gd name="connsiteY3" fmla="*/ 0 h 195513"/>
                <a:gd name="connsiteX4" fmla="*/ 195514 w 195513"/>
                <a:gd name="connsiteY4" fmla="*/ 97757 h 1955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5513" h="195513">
                  <a:moveTo>
                    <a:pt x="195514" y="97757"/>
                  </a:moveTo>
                  <a:cubicBezTo>
                    <a:pt x="195514" y="151746"/>
                    <a:pt x="151746" y="195514"/>
                    <a:pt x="97757" y="195514"/>
                  </a:cubicBezTo>
                  <a:cubicBezTo>
                    <a:pt x="43767" y="195514"/>
                    <a:pt x="0" y="151746"/>
                    <a:pt x="0" y="97757"/>
                  </a:cubicBezTo>
                  <a:cubicBezTo>
                    <a:pt x="0" y="43767"/>
                    <a:pt x="43767" y="0"/>
                    <a:pt x="97757" y="0"/>
                  </a:cubicBezTo>
                  <a:cubicBezTo>
                    <a:pt x="151746" y="0"/>
                    <a:pt x="195514" y="43767"/>
                    <a:pt x="195514" y="97757"/>
                  </a:cubicBez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3" name="Forma Livre: Forma 62">
              <a:extLst>
                <a:ext uri="{FF2B5EF4-FFF2-40B4-BE49-F238E27FC236}">
                  <a16:creationId xmlns:a16="http://schemas.microsoft.com/office/drawing/2014/main" id="{74921D0E-C815-4EBB-8873-B28E339F6DB8}"/>
                </a:ext>
              </a:extLst>
            </p:cNvPr>
            <p:cNvSpPr/>
            <p:nvPr/>
          </p:nvSpPr>
          <p:spPr>
            <a:xfrm>
              <a:off x="4209816" y="7589998"/>
              <a:ext cx="26660" cy="79982"/>
            </a:xfrm>
            <a:custGeom>
              <a:avLst/>
              <a:gdLst>
                <a:gd name="connsiteX0" fmla="*/ 0 w 26660"/>
                <a:gd name="connsiteY0" fmla="*/ 0 h 79982"/>
                <a:gd name="connsiteX1" fmla="*/ 26661 w 26660"/>
                <a:gd name="connsiteY1" fmla="*/ 0 h 79982"/>
                <a:gd name="connsiteX2" fmla="*/ 26661 w 26660"/>
                <a:gd name="connsiteY2" fmla="*/ 79983 h 79982"/>
                <a:gd name="connsiteX3" fmla="*/ 0 w 26660"/>
                <a:gd name="connsiteY3" fmla="*/ 79983 h 7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0" h="79982">
                  <a:moveTo>
                    <a:pt x="0" y="0"/>
                  </a:moveTo>
                  <a:lnTo>
                    <a:pt x="26661" y="0"/>
                  </a:lnTo>
                  <a:lnTo>
                    <a:pt x="26661" y="79983"/>
                  </a:lnTo>
                  <a:lnTo>
                    <a:pt x="0" y="79983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4" name="Forma Livre: Forma 63">
              <a:extLst>
                <a:ext uri="{FF2B5EF4-FFF2-40B4-BE49-F238E27FC236}">
                  <a16:creationId xmlns:a16="http://schemas.microsoft.com/office/drawing/2014/main" id="{484AA44C-28E8-4D4E-99B5-D55BCC920C80}"/>
                </a:ext>
              </a:extLst>
            </p:cNvPr>
            <p:cNvSpPr/>
            <p:nvPr/>
          </p:nvSpPr>
          <p:spPr>
            <a:xfrm>
              <a:off x="4209816" y="7278953"/>
              <a:ext cx="26660" cy="79982"/>
            </a:xfrm>
            <a:custGeom>
              <a:avLst/>
              <a:gdLst>
                <a:gd name="connsiteX0" fmla="*/ 0 w 26660"/>
                <a:gd name="connsiteY0" fmla="*/ 0 h 79982"/>
                <a:gd name="connsiteX1" fmla="*/ 26661 w 26660"/>
                <a:gd name="connsiteY1" fmla="*/ 0 h 79982"/>
                <a:gd name="connsiteX2" fmla="*/ 26661 w 26660"/>
                <a:gd name="connsiteY2" fmla="*/ 79983 h 79982"/>
                <a:gd name="connsiteX3" fmla="*/ 0 w 26660"/>
                <a:gd name="connsiteY3" fmla="*/ 79983 h 7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0" h="79982">
                  <a:moveTo>
                    <a:pt x="0" y="0"/>
                  </a:moveTo>
                  <a:lnTo>
                    <a:pt x="26661" y="0"/>
                  </a:lnTo>
                  <a:lnTo>
                    <a:pt x="26661" y="79983"/>
                  </a:lnTo>
                  <a:lnTo>
                    <a:pt x="0" y="79983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5" name="Forma Livre: Forma 64">
              <a:extLst>
                <a:ext uri="{FF2B5EF4-FFF2-40B4-BE49-F238E27FC236}">
                  <a16:creationId xmlns:a16="http://schemas.microsoft.com/office/drawing/2014/main" id="{A99AD6EE-6352-4506-864E-12E61470B51C}"/>
                </a:ext>
              </a:extLst>
            </p:cNvPr>
            <p:cNvSpPr/>
            <p:nvPr/>
          </p:nvSpPr>
          <p:spPr>
            <a:xfrm rot="8100000">
              <a:off x="4072966" y="7570874"/>
              <a:ext cx="79982" cy="26660"/>
            </a:xfrm>
            <a:custGeom>
              <a:avLst/>
              <a:gdLst>
                <a:gd name="connsiteX0" fmla="*/ 0 w 79982"/>
                <a:gd name="connsiteY0" fmla="*/ 0 h 26660"/>
                <a:gd name="connsiteX1" fmla="*/ 79982 w 79982"/>
                <a:gd name="connsiteY1" fmla="*/ 0 h 26660"/>
                <a:gd name="connsiteX2" fmla="*/ 79982 w 79982"/>
                <a:gd name="connsiteY2" fmla="*/ 26661 h 26660"/>
                <a:gd name="connsiteX3" fmla="*/ 0 w 79982"/>
                <a:gd name="connsiteY3" fmla="*/ 26661 h 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82" h="26660">
                  <a:moveTo>
                    <a:pt x="0" y="0"/>
                  </a:moveTo>
                  <a:lnTo>
                    <a:pt x="79982" y="0"/>
                  </a:lnTo>
                  <a:lnTo>
                    <a:pt x="79982" y="26661"/>
                  </a:lnTo>
                  <a:lnTo>
                    <a:pt x="0" y="26661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6" name="Forma Livre: Forma 65">
              <a:extLst>
                <a:ext uri="{FF2B5EF4-FFF2-40B4-BE49-F238E27FC236}">
                  <a16:creationId xmlns:a16="http://schemas.microsoft.com/office/drawing/2014/main" id="{8A232BD7-48D3-4CA5-8B76-845FB7496D55}"/>
                </a:ext>
              </a:extLst>
            </p:cNvPr>
            <p:cNvSpPr/>
            <p:nvPr/>
          </p:nvSpPr>
          <p:spPr>
            <a:xfrm rot="8100000">
              <a:off x="4293342" y="7351388"/>
              <a:ext cx="79982" cy="26660"/>
            </a:xfrm>
            <a:custGeom>
              <a:avLst/>
              <a:gdLst>
                <a:gd name="connsiteX0" fmla="*/ 0 w 79982"/>
                <a:gd name="connsiteY0" fmla="*/ 0 h 26660"/>
                <a:gd name="connsiteX1" fmla="*/ 79982 w 79982"/>
                <a:gd name="connsiteY1" fmla="*/ 0 h 26660"/>
                <a:gd name="connsiteX2" fmla="*/ 79982 w 79982"/>
                <a:gd name="connsiteY2" fmla="*/ 26661 h 26660"/>
                <a:gd name="connsiteX3" fmla="*/ 0 w 79982"/>
                <a:gd name="connsiteY3" fmla="*/ 26661 h 26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982" h="26660">
                  <a:moveTo>
                    <a:pt x="0" y="0"/>
                  </a:moveTo>
                  <a:lnTo>
                    <a:pt x="79982" y="0"/>
                  </a:lnTo>
                  <a:lnTo>
                    <a:pt x="79982" y="26661"/>
                  </a:lnTo>
                  <a:lnTo>
                    <a:pt x="0" y="26661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7" name="Forma Livre: Forma 66">
              <a:extLst>
                <a:ext uri="{FF2B5EF4-FFF2-40B4-BE49-F238E27FC236}">
                  <a16:creationId xmlns:a16="http://schemas.microsoft.com/office/drawing/2014/main" id="{E61B80B1-7D07-4C23-BBC0-B37642D3C693}"/>
                </a:ext>
              </a:extLst>
            </p:cNvPr>
            <p:cNvSpPr/>
            <p:nvPr/>
          </p:nvSpPr>
          <p:spPr>
            <a:xfrm rot="8100000">
              <a:off x="4100061" y="7324290"/>
              <a:ext cx="26660" cy="79982"/>
            </a:xfrm>
            <a:custGeom>
              <a:avLst/>
              <a:gdLst>
                <a:gd name="connsiteX0" fmla="*/ 0 w 26660"/>
                <a:gd name="connsiteY0" fmla="*/ 0 h 79982"/>
                <a:gd name="connsiteX1" fmla="*/ 26661 w 26660"/>
                <a:gd name="connsiteY1" fmla="*/ 0 h 79982"/>
                <a:gd name="connsiteX2" fmla="*/ 26661 w 26660"/>
                <a:gd name="connsiteY2" fmla="*/ 79982 h 79982"/>
                <a:gd name="connsiteX3" fmla="*/ 0 w 26660"/>
                <a:gd name="connsiteY3" fmla="*/ 79982 h 7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0" h="79982">
                  <a:moveTo>
                    <a:pt x="0" y="0"/>
                  </a:moveTo>
                  <a:lnTo>
                    <a:pt x="26661" y="0"/>
                  </a:lnTo>
                  <a:lnTo>
                    <a:pt x="26661" y="79982"/>
                  </a:lnTo>
                  <a:lnTo>
                    <a:pt x="0" y="79982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69" name="Forma Livre: Forma 68">
              <a:extLst>
                <a:ext uri="{FF2B5EF4-FFF2-40B4-BE49-F238E27FC236}">
                  <a16:creationId xmlns:a16="http://schemas.microsoft.com/office/drawing/2014/main" id="{495F0BC6-B155-43FE-8C69-A439970DD26A}"/>
                </a:ext>
              </a:extLst>
            </p:cNvPr>
            <p:cNvSpPr/>
            <p:nvPr/>
          </p:nvSpPr>
          <p:spPr>
            <a:xfrm rot="8100000">
              <a:off x="4319564" y="7544655"/>
              <a:ext cx="26660" cy="79982"/>
            </a:xfrm>
            <a:custGeom>
              <a:avLst/>
              <a:gdLst>
                <a:gd name="connsiteX0" fmla="*/ 0 w 26660"/>
                <a:gd name="connsiteY0" fmla="*/ 0 h 79982"/>
                <a:gd name="connsiteX1" fmla="*/ 26661 w 26660"/>
                <a:gd name="connsiteY1" fmla="*/ 0 h 79982"/>
                <a:gd name="connsiteX2" fmla="*/ 26661 w 26660"/>
                <a:gd name="connsiteY2" fmla="*/ 79982 h 79982"/>
                <a:gd name="connsiteX3" fmla="*/ 0 w 26660"/>
                <a:gd name="connsiteY3" fmla="*/ 79982 h 7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60" h="79982">
                  <a:moveTo>
                    <a:pt x="0" y="0"/>
                  </a:moveTo>
                  <a:lnTo>
                    <a:pt x="26661" y="0"/>
                  </a:lnTo>
                  <a:lnTo>
                    <a:pt x="26661" y="79982"/>
                  </a:lnTo>
                  <a:lnTo>
                    <a:pt x="0" y="79982"/>
                  </a:lnTo>
                  <a:close/>
                </a:path>
              </a:pathLst>
            </a:custGeom>
            <a:grpFill/>
            <a:ln w="4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sp>
        <p:nvSpPr>
          <p:cNvPr id="70" name="Gráfico 34" descr="Mesa">
            <a:extLst>
              <a:ext uri="{FF2B5EF4-FFF2-40B4-BE49-F238E27FC236}">
                <a16:creationId xmlns:a16="http://schemas.microsoft.com/office/drawing/2014/main" id="{46B37ABC-A719-45D5-B210-E26086DD46E9}"/>
              </a:ext>
            </a:extLst>
          </p:cNvPr>
          <p:cNvSpPr/>
          <p:nvPr/>
        </p:nvSpPr>
        <p:spPr>
          <a:xfrm>
            <a:off x="5531590" y="7083737"/>
            <a:ext cx="267076" cy="186953"/>
          </a:xfrm>
          <a:custGeom>
            <a:avLst/>
            <a:gdLst>
              <a:gd name="connsiteX0" fmla="*/ 247046 w 267076"/>
              <a:gd name="connsiteY0" fmla="*/ 60092 h 186953"/>
              <a:gd name="connsiteX1" fmla="*/ 180277 w 267076"/>
              <a:gd name="connsiteY1" fmla="*/ 60092 h 186953"/>
              <a:gd name="connsiteX2" fmla="*/ 180277 w 267076"/>
              <a:gd name="connsiteY2" fmla="*/ 20031 h 186953"/>
              <a:gd name="connsiteX3" fmla="*/ 247046 w 267076"/>
              <a:gd name="connsiteY3" fmla="*/ 20031 h 186953"/>
              <a:gd name="connsiteX4" fmla="*/ 247046 w 267076"/>
              <a:gd name="connsiteY4" fmla="*/ 60092 h 186953"/>
              <a:gd name="connsiteX5" fmla="*/ 247046 w 267076"/>
              <a:gd name="connsiteY5" fmla="*/ 113508 h 186953"/>
              <a:gd name="connsiteX6" fmla="*/ 180277 w 267076"/>
              <a:gd name="connsiteY6" fmla="*/ 113508 h 186953"/>
              <a:gd name="connsiteX7" fmla="*/ 180277 w 267076"/>
              <a:gd name="connsiteY7" fmla="*/ 73446 h 186953"/>
              <a:gd name="connsiteX8" fmla="*/ 247046 w 267076"/>
              <a:gd name="connsiteY8" fmla="*/ 73446 h 186953"/>
              <a:gd name="connsiteX9" fmla="*/ 247046 w 267076"/>
              <a:gd name="connsiteY9" fmla="*/ 113508 h 186953"/>
              <a:gd name="connsiteX10" fmla="*/ 247046 w 267076"/>
              <a:gd name="connsiteY10" fmla="*/ 166923 h 186953"/>
              <a:gd name="connsiteX11" fmla="*/ 180277 w 267076"/>
              <a:gd name="connsiteY11" fmla="*/ 166923 h 186953"/>
              <a:gd name="connsiteX12" fmla="*/ 180277 w 267076"/>
              <a:gd name="connsiteY12" fmla="*/ 126861 h 186953"/>
              <a:gd name="connsiteX13" fmla="*/ 247046 w 267076"/>
              <a:gd name="connsiteY13" fmla="*/ 126861 h 186953"/>
              <a:gd name="connsiteX14" fmla="*/ 247046 w 267076"/>
              <a:gd name="connsiteY14" fmla="*/ 166923 h 186953"/>
              <a:gd name="connsiteX15" fmla="*/ 100154 w 267076"/>
              <a:gd name="connsiteY15" fmla="*/ 166923 h 186953"/>
              <a:gd name="connsiteX16" fmla="*/ 100154 w 267076"/>
              <a:gd name="connsiteY16" fmla="*/ 126861 h 186953"/>
              <a:gd name="connsiteX17" fmla="*/ 166923 w 267076"/>
              <a:gd name="connsiteY17" fmla="*/ 126861 h 186953"/>
              <a:gd name="connsiteX18" fmla="*/ 166923 w 267076"/>
              <a:gd name="connsiteY18" fmla="*/ 166923 h 186953"/>
              <a:gd name="connsiteX19" fmla="*/ 100154 w 267076"/>
              <a:gd name="connsiteY19" fmla="*/ 166923 h 186953"/>
              <a:gd name="connsiteX20" fmla="*/ 20031 w 267076"/>
              <a:gd name="connsiteY20" fmla="*/ 166923 h 186953"/>
              <a:gd name="connsiteX21" fmla="*/ 20031 w 267076"/>
              <a:gd name="connsiteY21" fmla="*/ 126861 h 186953"/>
              <a:gd name="connsiteX22" fmla="*/ 86800 w 267076"/>
              <a:gd name="connsiteY22" fmla="*/ 126861 h 186953"/>
              <a:gd name="connsiteX23" fmla="*/ 86800 w 267076"/>
              <a:gd name="connsiteY23" fmla="*/ 166923 h 186953"/>
              <a:gd name="connsiteX24" fmla="*/ 20031 w 267076"/>
              <a:gd name="connsiteY24" fmla="*/ 166923 h 186953"/>
              <a:gd name="connsiteX25" fmla="*/ 20031 w 267076"/>
              <a:gd name="connsiteY25" fmla="*/ 73446 h 186953"/>
              <a:gd name="connsiteX26" fmla="*/ 86800 w 267076"/>
              <a:gd name="connsiteY26" fmla="*/ 73446 h 186953"/>
              <a:gd name="connsiteX27" fmla="*/ 86800 w 267076"/>
              <a:gd name="connsiteY27" fmla="*/ 113508 h 186953"/>
              <a:gd name="connsiteX28" fmla="*/ 20031 w 267076"/>
              <a:gd name="connsiteY28" fmla="*/ 113508 h 186953"/>
              <a:gd name="connsiteX29" fmla="*/ 20031 w 267076"/>
              <a:gd name="connsiteY29" fmla="*/ 73446 h 186953"/>
              <a:gd name="connsiteX30" fmla="*/ 20031 w 267076"/>
              <a:gd name="connsiteY30" fmla="*/ 20031 h 186953"/>
              <a:gd name="connsiteX31" fmla="*/ 86800 w 267076"/>
              <a:gd name="connsiteY31" fmla="*/ 20031 h 186953"/>
              <a:gd name="connsiteX32" fmla="*/ 86800 w 267076"/>
              <a:gd name="connsiteY32" fmla="*/ 60092 h 186953"/>
              <a:gd name="connsiteX33" fmla="*/ 20031 w 267076"/>
              <a:gd name="connsiteY33" fmla="*/ 60092 h 186953"/>
              <a:gd name="connsiteX34" fmla="*/ 20031 w 267076"/>
              <a:gd name="connsiteY34" fmla="*/ 20031 h 186953"/>
              <a:gd name="connsiteX35" fmla="*/ 166923 w 267076"/>
              <a:gd name="connsiteY35" fmla="*/ 73446 h 186953"/>
              <a:gd name="connsiteX36" fmla="*/ 166923 w 267076"/>
              <a:gd name="connsiteY36" fmla="*/ 113508 h 186953"/>
              <a:gd name="connsiteX37" fmla="*/ 100154 w 267076"/>
              <a:gd name="connsiteY37" fmla="*/ 113508 h 186953"/>
              <a:gd name="connsiteX38" fmla="*/ 100154 w 267076"/>
              <a:gd name="connsiteY38" fmla="*/ 73446 h 186953"/>
              <a:gd name="connsiteX39" fmla="*/ 166923 w 267076"/>
              <a:gd name="connsiteY39" fmla="*/ 73446 h 186953"/>
              <a:gd name="connsiteX40" fmla="*/ 166923 w 267076"/>
              <a:gd name="connsiteY40" fmla="*/ 20031 h 186953"/>
              <a:gd name="connsiteX41" fmla="*/ 166923 w 267076"/>
              <a:gd name="connsiteY41" fmla="*/ 60092 h 186953"/>
              <a:gd name="connsiteX42" fmla="*/ 100154 w 267076"/>
              <a:gd name="connsiteY42" fmla="*/ 60092 h 186953"/>
              <a:gd name="connsiteX43" fmla="*/ 100154 w 267076"/>
              <a:gd name="connsiteY43" fmla="*/ 20031 h 186953"/>
              <a:gd name="connsiteX44" fmla="*/ 166923 w 267076"/>
              <a:gd name="connsiteY44" fmla="*/ 20031 h 186953"/>
              <a:gd name="connsiteX45" fmla="*/ 0 w 267076"/>
              <a:gd name="connsiteY45" fmla="*/ 0 h 186953"/>
              <a:gd name="connsiteX46" fmla="*/ 0 w 267076"/>
              <a:gd name="connsiteY46" fmla="*/ 186954 h 186953"/>
              <a:gd name="connsiteX47" fmla="*/ 267077 w 267076"/>
              <a:gd name="connsiteY47" fmla="*/ 186954 h 186953"/>
              <a:gd name="connsiteX48" fmla="*/ 267077 w 267076"/>
              <a:gd name="connsiteY48" fmla="*/ 0 h 186953"/>
              <a:gd name="connsiteX49" fmla="*/ 0 w 267076"/>
              <a:gd name="connsiteY49" fmla="*/ 0 h 186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267076" h="186953">
                <a:moveTo>
                  <a:pt x="247046" y="60092"/>
                </a:moveTo>
                <a:lnTo>
                  <a:pt x="180277" y="60092"/>
                </a:lnTo>
                <a:lnTo>
                  <a:pt x="180277" y="20031"/>
                </a:lnTo>
                <a:lnTo>
                  <a:pt x="247046" y="20031"/>
                </a:lnTo>
                <a:lnTo>
                  <a:pt x="247046" y="60092"/>
                </a:lnTo>
                <a:close/>
                <a:moveTo>
                  <a:pt x="247046" y="113508"/>
                </a:moveTo>
                <a:lnTo>
                  <a:pt x="180277" y="113508"/>
                </a:lnTo>
                <a:lnTo>
                  <a:pt x="180277" y="73446"/>
                </a:lnTo>
                <a:lnTo>
                  <a:pt x="247046" y="73446"/>
                </a:lnTo>
                <a:lnTo>
                  <a:pt x="247046" y="113508"/>
                </a:lnTo>
                <a:close/>
                <a:moveTo>
                  <a:pt x="247046" y="166923"/>
                </a:moveTo>
                <a:lnTo>
                  <a:pt x="180277" y="166923"/>
                </a:lnTo>
                <a:lnTo>
                  <a:pt x="180277" y="126861"/>
                </a:lnTo>
                <a:lnTo>
                  <a:pt x="247046" y="126861"/>
                </a:lnTo>
                <a:lnTo>
                  <a:pt x="247046" y="166923"/>
                </a:lnTo>
                <a:close/>
                <a:moveTo>
                  <a:pt x="100154" y="166923"/>
                </a:moveTo>
                <a:lnTo>
                  <a:pt x="100154" y="126861"/>
                </a:lnTo>
                <a:lnTo>
                  <a:pt x="166923" y="126861"/>
                </a:lnTo>
                <a:lnTo>
                  <a:pt x="166923" y="166923"/>
                </a:lnTo>
                <a:lnTo>
                  <a:pt x="100154" y="166923"/>
                </a:lnTo>
                <a:close/>
                <a:moveTo>
                  <a:pt x="20031" y="166923"/>
                </a:moveTo>
                <a:lnTo>
                  <a:pt x="20031" y="126861"/>
                </a:lnTo>
                <a:lnTo>
                  <a:pt x="86800" y="126861"/>
                </a:lnTo>
                <a:lnTo>
                  <a:pt x="86800" y="166923"/>
                </a:lnTo>
                <a:lnTo>
                  <a:pt x="20031" y="166923"/>
                </a:lnTo>
                <a:close/>
                <a:moveTo>
                  <a:pt x="20031" y="73446"/>
                </a:moveTo>
                <a:lnTo>
                  <a:pt x="86800" y="73446"/>
                </a:lnTo>
                <a:lnTo>
                  <a:pt x="86800" y="113508"/>
                </a:lnTo>
                <a:lnTo>
                  <a:pt x="20031" y="113508"/>
                </a:lnTo>
                <a:lnTo>
                  <a:pt x="20031" y="73446"/>
                </a:lnTo>
                <a:close/>
                <a:moveTo>
                  <a:pt x="20031" y="20031"/>
                </a:moveTo>
                <a:lnTo>
                  <a:pt x="86800" y="20031"/>
                </a:lnTo>
                <a:lnTo>
                  <a:pt x="86800" y="60092"/>
                </a:lnTo>
                <a:lnTo>
                  <a:pt x="20031" y="60092"/>
                </a:lnTo>
                <a:lnTo>
                  <a:pt x="20031" y="20031"/>
                </a:lnTo>
                <a:close/>
                <a:moveTo>
                  <a:pt x="166923" y="73446"/>
                </a:moveTo>
                <a:lnTo>
                  <a:pt x="166923" y="113508"/>
                </a:lnTo>
                <a:lnTo>
                  <a:pt x="100154" y="113508"/>
                </a:lnTo>
                <a:lnTo>
                  <a:pt x="100154" y="73446"/>
                </a:lnTo>
                <a:lnTo>
                  <a:pt x="166923" y="73446"/>
                </a:lnTo>
                <a:close/>
                <a:moveTo>
                  <a:pt x="166923" y="20031"/>
                </a:moveTo>
                <a:lnTo>
                  <a:pt x="166923" y="60092"/>
                </a:lnTo>
                <a:lnTo>
                  <a:pt x="100154" y="60092"/>
                </a:lnTo>
                <a:lnTo>
                  <a:pt x="100154" y="20031"/>
                </a:lnTo>
                <a:lnTo>
                  <a:pt x="166923" y="20031"/>
                </a:lnTo>
                <a:close/>
                <a:moveTo>
                  <a:pt x="0" y="0"/>
                </a:moveTo>
                <a:lnTo>
                  <a:pt x="0" y="186954"/>
                </a:lnTo>
                <a:lnTo>
                  <a:pt x="267077" y="186954"/>
                </a:lnTo>
                <a:lnTo>
                  <a:pt x="267077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 w="3274" cap="flat">
            <a:solidFill>
              <a:srgbClr val="FFFF00"/>
            </a:solidFill>
            <a:prstDash val="solid"/>
            <a:miter/>
          </a:ln>
        </p:spPr>
        <p:txBody>
          <a:bodyPr rtlCol="0" anchor="ctr"/>
          <a:lstStyle/>
          <a:p>
            <a:endParaRPr lang="pt-BR"/>
          </a:p>
        </p:txBody>
      </p:sp>
      <p:grpSp>
        <p:nvGrpSpPr>
          <p:cNvPr id="71" name="Gráfico 36" descr="Casa">
            <a:extLst>
              <a:ext uri="{FF2B5EF4-FFF2-40B4-BE49-F238E27FC236}">
                <a16:creationId xmlns:a16="http://schemas.microsoft.com/office/drawing/2014/main" id="{E804DE47-79C3-4A82-9E22-51981C98DABF}"/>
              </a:ext>
            </a:extLst>
          </p:cNvPr>
          <p:cNvGrpSpPr/>
          <p:nvPr/>
        </p:nvGrpSpPr>
        <p:grpSpPr>
          <a:xfrm>
            <a:off x="5489604" y="7590122"/>
            <a:ext cx="352541" cy="352541"/>
            <a:chOff x="5436145" y="7474074"/>
            <a:chExt cx="352541" cy="352541"/>
          </a:xfrm>
        </p:grpSpPr>
        <p:sp>
          <p:nvSpPr>
            <p:cNvPr id="72" name="Forma Livre: Forma 71">
              <a:extLst>
                <a:ext uri="{FF2B5EF4-FFF2-40B4-BE49-F238E27FC236}">
                  <a16:creationId xmlns:a16="http://schemas.microsoft.com/office/drawing/2014/main" id="{0C2AE9B2-6F16-44FA-AB9F-6D315D47FBF7}"/>
                </a:ext>
              </a:extLst>
            </p:cNvPr>
            <p:cNvSpPr/>
            <p:nvPr/>
          </p:nvSpPr>
          <p:spPr>
            <a:xfrm>
              <a:off x="5458178" y="7518141"/>
              <a:ext cx="308473" cy="160846"/>
            </a:xfrm>
            <a:custGeom>
              <a:avLst/>
              <a:gdLst>
                <a:gd name="connsiteX0" fmla="*/ 242372 w 308473"/>
                <a:gd name="connsiteY0" fmla="*/ 83728 h 160846"/>
                <a:gd name="connsiteX1" fmla="*/ 242372 w 308473"/>
                <a:gd name="connsiteY1" fmla="*/ 22034 h 160846"/>
                <a:gd name="connsiteX2" fmla="*/ 212994 w 308473"/>
                <a:gd name="connsiteY2" fmla="*/ 22034 h 160846"/>
                <a:gd name="connsiteX3" fmla="*/ 212994 w 308473"/>
                <a:gd name="connsiteY3" fmla="*/ 55819 h 160846"/>
                <a:gd name="connsiteX4" fmla="*/ 154237 w 308473"/>
                <a:gd name="connsiteY4" fmla="*/ 0 h 160846"/>
                <a:gd name="connsiteX5" fmla="*/ 154237 w 308473"/>
                <a:gd name="connsiteY5" fmla="*/ 0 h 160846"/>
                <a:gd name="connsiteX6" fmla="*/ 0 w 308473"/>
                <a:gd name="connsiteY6" fmla="*/ 146892 h 160846"/>
                <a:gd name="connsiteX7" fmla="*/ 16525 w 308473"/>
                <a:gd name="connsiteY7" fmla="*/ 160847 h 160846"/>
                <a:gd name="connsiteX8" fmla="*/ 154237 w 308473"/>
                <a:gd name="connsiteY8" fmla="*/ 30113 h 160846"/>
                <a:gd name="connsiteX9" fmla="*/ 154237 w 308473"/>
                <a:gd name="connsiteY9" fmla="*/ 30113 h 160846"/>
                <a:gd name="connsiteX10" fmla="*/ 291948 w 308473"/>
                <a:gd name="connsiteY10" fmla="*/ 160847 h 160846"/>
                <a:gd name="connsiteX11" fmla="*/ 308473 w 308473"/>
                <a:gd name="connsiteY11" fmla="*/ 146892 h 160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8473" h="160846">
                  <a:moveTo>
                    <a:pt x="242372" y="83728"/>
                  </a:moveTo>
                  <a:lnTo>
                    <a:pt x="242372" y="22034"/>
                  </a:lnTo>
                  <a:lnTo>
                    <a:pt x="212994" y="22034"/>
                  </a:lnTo>
                  <a:lnTo>
                    <a:pt x="212994" y="55819"/>
                  </a:lnTo>
                  <a:lnTo>
                    <a:pt x="154237" y="0"/>
                  </a:lnTo>
                  <a:lnTo>
                    <a:pt x="154237" y="0"/>
                  </a:lnTo>
                  <a:lnTo>
                    <a:pt x="0" y="146892"/>
                  </a:lnTo>
                  <a:lnTo>
                    <a:pt x="16525" y="160847"/>
                  </a:lnTo>
                  <a:lnTo>
                    <a:pt x="154237" y="30113"/>
                  </a:lnTo>
                  <a:lnTo>
                    <a:pt x="154237" y="30113"/>
                  </a:lnTo>
                  <a:lnTo>
                    <a:pt x="291948" y="160847"/>
                  </a:lnTo>
                  <a:lnTo>
                    <a:pt x="308473" y="146892"/>
                  </a:lnTo>
                  <a:close/>
                </a:path>
              </a:pathLst>
            </a:custGeom>
            <a:solidFill>
              <a:srgbClr val="F47B02"/>
            </a:solidFill>
            <a:ln w="3671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  <p:sp>
          <p:nvSpPr>
            <p:cNvPr id="73" name="Forma Livre: Forma 72">
              <a:extLst>
                <a:ext uri="{FF2B5EF4-FFF2-40B4-BE49-F238E27FC236}">
                  <a16:creationId xmlns:a16="http://schemas.microsoft.com/office/drawing/2014/main" id="{CD369D3D-39E5-464B-BF74-AF6536DC3473}"/>
                </a:ext>
              </a:extLst>
            </p:cNvPr>
            <p:cNvSpPr/>
            <p:nvPr/>
          </p:nvSpPr>
          <p:spPr>
            <a:xfrm>
              <a:off x="5502246" y="7568819"/>
              <a:ext cx="220338" cy="213727"/>
            </a:xfrm>
            <a:custGeom>
              <a:avLst/>
              <a:gdLst>
                <a:gd name="connsiteX0" fmla="*/ 0 w 220338"/>
                <a:gd name="connsiteY0" fmla="*/ 104661 h 213727"/>
                <a:gd name="connsiteX1" fmla="*/ 0 w 220338"/>
                <a:gd name="connsiteY1" fmla="*/ 213728 h 213727"/>
                <a:gd name="connsiteX2" fmla="*/ 88135 w 220338"/>
                <a:gd name="connsiteY2" fmla="*/ 213728 h 213727"/>
                <a:gd name="connsiteX3" fmla="*/ 88135 w 220338"/>
                <a:gd name="connsiteY3" fmla="*/ 121920 h 213727"/>
                <a:gd name="connsiteX4" fmla="*/ 132203 w 220338"/>
                <a:gd name="connsiteY4" fmla="*/ 121920 h 213727"/>
                <a:gd name="connsiteX5" fmla="*/ 132203 w 220338"/>
                <a:gd name="connsiteY5" fmla="*/ 213728 h 213727"/>
                <a:gd name="connsiteX6" fmla="*/ 220338 w 220338"/>
                <a:gd name="connsiteY6" fmla="*/ 213728 h 213727"/>
                <a:gd name="connsiteX7" fmla="*/ 220338 w 220338"/>
                <a:gd name="connsiteY7" fmla="*/ 104661 h 213727"/>
                <a:gd name="connsiteX8" fmla="*/ 110169 w 220338"/>
                <a:gd name="connsiteY8" fmla="*/ 0 h 213727"/>
                <a:gd name="connsiteX9" fmla="*/ 0 w 220338"/>
                <a:gd name="connsiteY9" fmla="*/ 104661 h 213727"/>
                <a:gd name="connsiteX10" fmla="*/ 66101 w 220338"/>
                <a:gd name="connsiteY10" fmla="*/ 165988 h 213727"/>
                <a:gd name="connsiteX11" fmla="*/ 22034 w 220338"/>
                <a:gd name="connsiteY11" fmla="*/ 165988 h 213727"/>
                <a:gd name="connsiteX12" fmla="*/ 22034 w 220338"/>
                <a:gd name="connsiteY12" fmla="*/ 121920 h 213727"/>
                <a:gd name="connsiteX13" fmla="*/ 66101 w 220338"/>
                <a:gd name="connsiteY13" fmla="*/ 121920 h 213727"/>
                <a:gd name="connsiteX14" fmla="*/ 66101 w 220338"/>
                <a:gd name="connsiteY14" fmla="*/ 165988 h 213727"/>
                <a:gd name="connsiteX15" fmla="*/ 154237 w 220338"/>
                <a:gd name="connsiteY15" fmla="*/ 121920 h 213727"/>
                <a:gd name="connsiteX16" fmla="*/ 198304 w 220338"/>
                <a:gd name="connsiteY16" fmla="*/ 121920 h 213727"/>
                <a:gd name="connsiteX17" fmla="*/ 198304 w 220338"/>
                <a:gd name="connsiteY17" fmla="*/ 165988 h 213727"/>
                <a:gd name="connsiteX18" fmla="*/ 154237 w 220338"/>
                <a:gd name="connsiteY18" fmla="*/ 165988 h 213727"/>
                <a:gd name="connsiteX19" fmla="*/ 154237 w 220338"/>
                <a:gd name="connsiteY19" fmla="*/ 121920 h 213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20338" h="213727">
                  <a:moveTo>
                    <a:pt x="0" y="104661"/>
                  </a:moveTo>
                  <a:lnTo>
                    <a:pt x="0" y="213728"/>
                  </a:lnTo>
                  <a:lnTo>
                    <a:pt x="88135" y="213728"/>
                  </a:lnTo>
                  <a:lnTo>
                    <a:pt x="88135" y="121920"/>
                  </a:lnTo>
                  <a:lnTo>
                    <a:pt x="132203" y="121920"/>
                  </a:lnTo>
                  <a:lnTo>
                    <a:pt x="132203" y="213728"/>
                  </a:lnTo>
                  <a:lnTo>
                    <a:pt x="220338" y="213728"/>
                  </a:lnTo>
                  <a:lnTo>
                    <a:pt x="220338" y="104661"/>
                  </a:lnTo>
                  <a:lnTo>
                    <a:pt x="110169" y="0"/>
                  </a:lnTo>
                  <a:lnTo>
                    <a:pt x="0" y="104661"/>
                  </a:lnTo>
                  <a:close/>
                  <a:moveTo>
                    <a:pt x="66101" y="165988"/>
                  </a:moveTo>
                  <a:lnTo>
                    <a:pt x="22034" y="165988"/>
                  </a:lnTo>
                  <a:lnTo>
                    <a:pt x="22034" y="121920"/>
                  </a:lnTo>
                  <a:lnTo>
                    <a:pt x="66101" y="121920"/>
                  </a:lnTo>
                  <a:lnTo>
                    <a:pt x="66101" y="165988"/>
                  </a:lnTo>
                  <a:close/>
                  <a:moveTo>
                    <a:pt x="154237" y="121920"/>
                  </a:moveTo>
                  <a:lnTo>
                    <a:pt x="198304" y="121920"/>
                  </a:lnTo>
                  <a:lnTo>
                    <a:pt x="198304" y="165988"/>
                  </a:lnTo>
                  <a:lnTo>
                    <a:pt x="154237" y="165988"/>
                  </a:lnTo>
                  <a:lnTo>
                    <a:pt x="154237" y="121920"/>
                  </a:lnTo>
                  <a:close/>
                </a:path>
              </a:pathLst>
            </a:custGeom>
            <a:solidFill>
              <a:srgbClr val="F47B02"/>
            </a:solidFill>
            <a:ln w="3671" cap="flat">
              <a:solidFill>
                <a:srgbClr val="0000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pt-BR"/>
            </a:p>
          </p:txBody>
        </p:sp>
      </p:grpSp>
      <p:graphicFrame>
        <p:nvGraphicFramePr>
          <p:cNvPr id="95" name="Gráfico 94">
            <a:extLst>
              <a:ext uri="{FF2B5EF4-FFF2-40B4-BE49-F238E27FC236}">
                <a16:creationId xmlns:a16="http://schemas.microsoft.com/office/drawing/2014/main" id="{F8FA4E9D-99A5-4DBA-AD21-249B489DB9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685741"/>
              </p:ext>
            </p:extLst>
          </p:nvPr>
        </p:nvGraphicFramePr>
        <p:xfrm>
          <a:off x="4472118" y="3556021"/>
          <a:ext cx="3235041" cy="1960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109" name="Gráfico 108">
            <a:extLst>
              <a:ext uri="{FF2B5EF4-FFF2-40B4-BE49-F238E27FC236}">
                <a16:creationId xmlns:a16="http://schemas.microsoft.com/office/drawing/2014/main" id="{2C8E3486-7D52-40F1-9B14-8CAA9605207C}"/>
              </a:ext>
            </a:extLst>
          </p:cNvPr>
          <p:cNvGraphicFramePr>
            <a:graphicFrameLocks/>
          </p:cNvGraphicFramePr>
          <p:nvPr/>
        </p:nvGraphicFramePr>
        <p:xfrm>
          <a:off x="3864148" y="8798103"/>
          <a:ext cx="3246706" cy="1267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101" name="Gráfico 100">
            <a:extLst>
              <a:ext uri="{FF2B5EF4-FFF2-40B4-BE49-F238E27FC236}">
                <a16:creationId xmlns:a16="http://schemas.microsoft.com/office/drawing/2014/main" id="{F8FA4E9D-99A5-4DBA-AD21-249B489DB9F2}"/>
              </a:ext>
            </a:extLst>
          </p:cNvPr>
          <p:cNvGraphicFramePr>
            <a:graphicFrameLocks/>
          </p:cNvGraphicFramePr>
          <p:nvPr/>
        </p:nvGraphicFramePr>
        <p:xfrm>
          <a:off x="4540250" y="3810000"/>
          <a:ext cx="3352800" cy="167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91" name="Gráfico 90">
            <a:extLst>
              <a:ext uri="{FF2B5EF4-FFF2-40B4-BE49-F238E27FC236}">
                <a16:creationId xmlns:a16="http://schemas.microsoft.com/office/drawing/2014/main" id="{9997F64B-40AF-4327-AE49-37F44185EE76}"/>
              </a:ext>
            </a:extLst>
          </p:cNvPr>
          <p:cNvGraphicFramePr>
            <a:graphicFrameLocks/>
          </p:cNvGraphicFramePr>
          <p:nvPr/>
        </p:nvGraphicFramePr>
        <p:xfrm>
          <a:off x="53340" y="6736080"/>
          <a:ext cx="4488180" cy="1447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19" name="Gráfico 118">
            <a:extLst>
              <a:ext uri="{FF2B5EF4-FFF2-40B4-BE49-F238E27FC236}">
                <a16:creationId xmlns:a16="http://schemas.microsoft.com/office/drawing/2014/main" id="{2C8E3486-7D52-40F1-9B14-8CAA960520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2976993"/>
              </p:ext>
            </p:extLst>
          </p:nvPr>
        </p:nvGraphicFramePr>
        <p:xfrm>
          <a:off x="4139565" y="8814435"/>
          <a:ext cx="2828925" cy="1329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102" name="CaixaDeTexto 101">
            <a:extLst>
              <a:ext uri="{FF2B5EF4-FFF2-40B4-BE49-F238E27FC236}">
                <a16:creationId xmlns:a16="http://schemas.microsoft.com/office/drawing/2014/main" id="{FA62725A-0FD1-4575-8D8C-82B060376F2E}"/>
              </a:ext>
            </a:extLst>
          </p:cNvPr>
          <p:cNvSpPr txBox="1"/>
          <p:nvPr/>
        </p:nvSpPr>
        <p:spPr>
          <a:xfrm>
            <a:off x="7228661" y="5458801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200" b="1" dirty="0">
                <a:latin typeface="Arial Black" panose="020B0A04020102020204" pitchFamily="34" charset="0"/>
                <a:cs typeface="Calibri" panose="020F0502020204030204" pitchFamily="34" charset="0"/>
              </a:rPr>
              <a:t>20,1</a:t>
            </a:r>
            <a:endParaRPr lang="pt-BR" sz="1050" b="1" dirty="0">
              <a:latin typeface="Arial Black" panose="020B0A040201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14" name="Gráfico 113">
            <a:extLst>
              <a:ext uri="{FF2B5EF4-FFF2-40B4-BE49-F238E27FC236}">
                <a16:creationId xmlns:a16="http://schemas.microsoft.com/office/drawing/2014/main" id="{9997F64B-40AF-4327-AE49-37F44185E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633330"/>
              </p:ext>
            </p:extLst>
          </p:nvPr>
        </p:nvGraphicFramePr>
        <p:xfrm>
          <a:off x="85725" y="6768465"/>
          <a:ext cx="4808220" cy="1424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0786DD65-B043-43CB-B1E0-E4B0F1A176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269639"/>
              </p:ext>
            </p:extLst>
          </p:nvPr>
        </p:nvGraphicFramePr>
        <p:xfrm>
          <a:off x="0" y="4352925"/>
          <a:ext cx="4572000" cy="123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8C8B1CE-8644-4DB4-88D5-9D03A4EB41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7466406"/>
              </p:ext>
            </p:extLst>
          </p:nvPr>
        </p:nvGraphicFramePr>
        <p:xfrm>
          <a:off x="4483100" y="5556250"/>
          <a:ext cx="3352801" cy="160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6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47EA9EDA-BEC8-A1FC-CD2A-96C103A086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04758764"/>
              </p:ext>
            </p:extLst>
          </p:nvPr>
        </p:nvGraphicFramePr>
        <p:xfrm>
          <a:off x="-299349" y="8639175"/>
          <a:ext cx="4580148" cy="141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7"/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3767C437-BE7E-99D4-5359-2A9C7F9100EE}"/>
              </a:ext>
            </a:extLst>
          </p:cNvPr>
          <p:cNvSpPr txBox="1"/>
          <p:nvPr/>
        </p:nvSpPr>
        <p:spPr>
          <a:xfrm>
            <a:off x="3466658" y="8630626"/>
            <a:ext cx="5052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>
                <a:latin typeface="Calibri" panose="020F0502020204030204" pitchFamily="34" charset="0"/>
                <a:cs typeface="Calibri" panose="020F0502020204030204" pitchFamily="34" charset="0"/>
              </a:rPr>
              <a:t>13,6</a:t>
            </a:r>
            <a:endParaRPr lang="pt-BR" sz="105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747827"/>
      </p:ext>
    </p:extLst>
  </p:cSld>
  <p:clrMapOvr>
    <a:masterClrMapping/>
  </p:clrMapOvr>
</p:sld>
</file>

<file path=ppt/theme/theme1.xml><?xml version="1.0" encoding="utf-8"?>
<a:theme xmlns:a="http://schemas.openxmlformats.org/drawingml/2006/main" name="Currículo">
  <a:themeElements>
    <a:clrScheme name="Custom 222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233343"/>
      </a:accent1>
      <a:accent2>
        <a:srgbClr val="FAED10"/>
      </a:accent2>
      <a:accent3>
        <a:srgbClr val="0EBEFC"/>
      </a:accent3>
      <a:accent4>
        <a:srgbClr val="FC850E"/>
      </a:accent4>
      <a:accent5>
        <a:srgbClr val="90FA10"/>
      </a:accent5>
      <a:accent6>
        <a:srgbClr val="FF0B79"/>
      </a:accent6>
      <a:hlink>
        <a:srgbClr val="FAED10"/>
      </a:hlink>
      <a:folHlink>
        <a:srgbClr val="FAED10"/>
      </a:folHlink>
    </a:clrScheme>
    <a:fontScheme name="Rock">
      <a:majorFont>
        <a:latin typeface="Rockwell"/>
        <a:ea typeface=""/>
        <a:cs typeface=""/>
      </a:majorFont>
      <a:minorFont>
        <a:latin typeface="Corbe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4865951_TF00373653" id="{CC0C1F38-A2B0-4272-8539-5DCB61FEEEE4}" vid="{2820D23F-C1A0-49F0-B44D-B4CF4006C7C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02E0EF7D44C04B9FA644DBFF45FF6A" ma:contentTypeVersion="13" ma:contentTypeDescription="Create a new document." ma:contentTypeScope="" ma:versionID="206b9469efed5238e3299da57cdc015e">
  <xsd:schema xmlns:xsd="http://www.w3.org/2001/XMLSchema" xmlns:xs="http://www.w3.org/2001/XMLSchema" xmlns:p="http://schemas.microsoft.com/office/2006/metadata/properties" xmlns:ns2="876de33e-aaa5-4507-9b92-b84e676ded0d" xmlns:ns3="ef88797d-310b-4d46-ad9c-0c23fa0c8d45" targetNamespace="http://schemas.microsoft.com/office/2006/metadata/properties" ma:root="true" ma:fieldsID="281ed500249cd3fe925a7af84a8b56c4" ns2:_="" ns3:_="">
    <xsd:import namespace="876de33e-aaa5-4507-9b92-b84e676ded0d"/>
    <xsd:import namespace="ef88797d-310b-4d46-ad9c-0c23fa0c8d4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de33e-aaa5-4507-9b92-b84e676ded0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hidden="true" ma:internalName="LastSharedByUser" ma:readOnly="true">
      <xsd:simpleType>
        <xsd:restriction base="dms:Note"/>
      </xsd:simpleType>
    </xsd:element>
    <xsd:element name="LastSharedByTime" ma:index="11" nillable="true" ma:displayName="Last Shared By Time" ma:description="" ma:hidden="true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8797d-310b-4d46-ad9c-0c23fa0c8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ef88797d-310b-4d46-ad9c-0c23fa0c8d45" xsi:nil="true"/>
  </documentManagement>
</p:properties>
</file>

<file path=customXml/itemProps1.xml><?xml version="1.0" encoding="utf-8"?>
<ds:datastoreItem xmlns:ds="http://schemas.openxmlformats.org/officeDocument/2006/customXml" ds:itemID="{F477D3AB-FCAA-44A5-A451-DE82308E791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FD46DD-E2F6-4030-98AE-5235DCEDF2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de33e-aaa5-4507-9b92-b84e676ded0d"/>
    <ds:schemaRef ds:uri="ef88797d-310b-4d46-ad9c-0c23fa0c8d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7E68FEC-D962-4080-A6A4-54B4842434E5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ef88797d-310b-4d46-ad9c-0c23fa0c8d45"/>
    <ds:schemaRef ds:uri="876de33e-aaa5-4507-9b92-b84e676ded0d"/>
    <ds:schemaRef ds:uri="http://purl.org/dc/terms/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Currículo técnico infográfico</Template>
  <TotalTime>0</TotalTime>
  <Words>569</Words>
  <Application>Microsoft Office PowerPoint</Application>
  <PresentationFormat>Personalizar</PresentationFormat>
  <Paragraphs>114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8" baseType="lpstr">
      <vt:lpstr>Arial</vt:lpstr>
      <vt:lpstr>Arial Black</vt:lpstr>
      <vt:lpstr>Calibri</vt:lpstr>
      <vt:lpstr>Corbel</vt:lpstr>
      <vt:lpstr>Rockwell</vt:lpstr>
      <vt:lpstr>Currículo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2019-09-27T18:24:51Z</dcterms:created>
  <dcterms:modified xsi:type="dcterms:W3CDTF">2022-10-03T18:52:28Z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0x0101005F02E0EF7D44C04B9FA644DBFF45FF6A</vt:lpwstr>
  </property>
</Properties>
</file>