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7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revisionInfo.xml" ContentType="application/vnd.ms-powerpoint.revisioninfo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16"/>
  </p:notesMasterIdLst>
  <p:handoutMasterIdLst>
    <p:handoutMasterId r:id="rId17"/>
  </p:handoutMasterIdLst>
  <p:sldIdLst>
    <p:sldId id="334" r:id="rId2"/>
    <p:sldId id="6711" r:id="rId3"/>
    <p:sldId id="6718" r:id="rId4"/>
    <p:sldId id="6408" r:id="rId5"/>
    <p:sldId id="6684" r:id="rId6"/>
    <p:sldId id="6411" r:id="rId7"/>
    <p:sldId id="6414" r:id="rId8"/>
    <p:sldId id="6717" r:id="rId9"/>
    <p:sldId id="6708" r:id="rId10"/>
    <p:sldId id="6710" r:id="rId11"/>
    <p:sldId id="6681" r:id="rId12"/>
    <p:sldId id="6687" r:id="rId13"/>
    <p:sldId id="6682" r:id="rId14"/>
    <p:sldId id="6407" r:id="rId15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4BCC7AD-8A63-4969-9FD4-4C1A77E2F315}" v="32" dt="2025-04-04T02:11:26.8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788" autoAdjust="0"/>
    <p:restoredTop sz="96178"/>
  </p:normalViewPr>
  <p:slideViewPr>
    <p:cSldViewPr snapToGrid="0">
      <p:cViewPr varScale="1">
        <p:scale>
          <a:sx n="78" d="100"/>
          <a:sy n="78" d="100"/>
        </p:scale>
        <p:origin x="11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2" d="100"/>
          <a:sy n="72" d="100"/>
        </p:scale>
        <p:origin x="3010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648EB66C-9226-EF9E-079F-EA91235F090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16680B4-A958-ECAC-A913-6908EC75F79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4DB90A-BCD6-49B1-AE36-FCE3114185BD}" type="datetimeFigureOut">
              <a:rPr lang="es-CO" smtClean="0"/>
              <a:t>3/04/2025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1477AEF-6B5D-7C46-0545-040518C8A05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3C491E9-1DC8-16A3-DFA2-5B81F623E72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A3ACD1-16E4-4882-BE78-A7B253EA151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714521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B33C5F-B7C6-1D4C-A991-3F856C13B2DE}" type="datetimeFigureOut">
              <a:rPr lang="pt-BR" smtClean="0"/>
              <a:t>03/04/2025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C551C5-FF47-D84D-83C8-1BE1FA1DD9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4202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D57747-25DC-4840-99E6-71F41D221489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27811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8606E2-21F9-E2A5-0D30-A63B7F3ADC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8A5382FC-D75F-8F7A-AE1D-3F529E19B0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C3B48093-4AD2-21EF-FB12-365C35F26E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6AFD75F-DCC0-3B43-22FE-9B33E09FCF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D57747-25DC-4840-99E6-71F41D221489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3440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D57747-25DC-4840-99E6-71F41D221489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92237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D57747-25DC-4840-99E6-71F41D221489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68433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D57747-25DC-4840-99E6-71F41D221489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0130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>
            <a:extLst>
              <a:ext uri="{FF2B5EF4-FFF2-40B4-BE49-F238E27FC236}">
                <a16:creationId xmlns:a16="http://schemas.microsoft.com/office/drawing/2014/main" id="{103371A3-0BCD-C08C-226A-8E4E8BDC98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886" y="0"/>
            <a:ext cx="121582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11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A083ED4-169D-57B0-C41F-00153D22B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D3BAB-508E-4187-B7D3-7948355F2F08}" type="datetime1">
              <a:rPr lang="es-CO" smtClean="0"/>
              <a:t>3/04/2025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6C7C6E2-F2EB-01A2-6FBB-455B3F962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BOD Meeting Report, July 26th, 2023 - Confidential</a:t>
            </a:r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A2510BF-6F5B-42B7-9737-AC28066D0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79CBC-B292-40E9-B1BF-CB5F5D21536A}" type="slidenum">
              <a:rPr lang="es-CO" smtClean="0"/>
              <a:t>‹nº›</a:t>
            </a:fld>
            <a:endParaRPr lang="es-CO"/>
          </a:p>
        </p:txBody>
      </p:sp>
      <p:pic>
        <p:nvPicPr>
          <p:cNvPr id="6" name="Imagen 5" descr="Un tren pasando en vías al lado de una carretera&#10;&#10;Descripción generada automáticamente">
            <a:extLst>
              <a:ext uri="{FF2B5EF4-FFF2-40B4-BE49-F238E27FC236}">
                <a16:creationId xmlns:a16="http://schemas.microsoft.com/office/drawing/2014/main" id="{F3EE8E6D-60B9-24C7-D953-4F208457B3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269"/>
            <a:ext cx="12192000" cy="657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932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56E2BDB1-3171-6E58-F7E2-1CDAD5DBB2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9E7E17A-7464-B122-F482-C5AF61A1D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A1594-5E79-470E-BFF7-BA5F09C56820}" type="datetime1">
              <a:rPr lang="es-CO" smtClean="0"/>
              <a:t>3/04/2025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FE4364E-2271-3332-D185-836FD24F4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BOD Meeting Report, July 26th, 2023 - Confidential</a:t>
            </a:r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B8F8205-CB4E-EA66-4BC2-F6CE9B662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79CBC-B292-40E9-B1BF-CB5F5D21536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296523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2">
            <a:extLst>
              <a:ext uri="{FF2B5EF4-FFF2-40B4-BE49-F238E27FC236}">
                <a16:creationId xmlns:a16="http://schemas.microsoft.com/office/drawing/2014/main" id="{6AE57A32-4392-572E-84BF-3A61A78B85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" y="0"/>
            <a:ext cx="12191356" cy="6858000"/>
          </a:xfrm>
          <a:prstGeom prst="rect">
            <a:avLst/>
          </a:prstGeom>
        </p:spPr>
      </p:pic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9E7E17A-7464-B122-F482-C5AF61A1D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A1594-5E79-470E-BFF7-BA5F09C56820}" type="datetime1">
              <a:rPr lang="es-CO" smtClean="0"/>
              <a:t>3/04/2025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FE4364E-2271-3332-D185-836FD24F4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BOD Meeting Report, July 26th, 2023 - Confidential</a:t>
            </a:r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B8F8205-CB4E-EA66-4BC2-F6CE9B662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79CBC-B292-40E9-B1BF-CB5F5D21536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869158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597E303C-6F3A-FCC5-9B35-00D4AFF559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409F022-DC1B-5D1D-667D-0B4054CBB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557B2-ED5F-4230-A8BF-45E925CD8E34}" type="datetime1">
              <a:rPr lang="es-CO" smtClean="0"/>
              <a:t>3/04/2025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15B5DF2-A87E-656F-5A09-620137733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BOD Meeting Report, July 26th, 2023 - Confidential</a:t>
            </a:r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20769DF-BD14-9E8E-E73E-32EC516B9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79CBC-B292-40E9-B1BF-CB5F5D21536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190622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91776CD-0E59-A2AF-DFD4-AC77633F1E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D78A2C9-008D-ECFA-E3D0-251D1C73C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8A3A-899C-4A1D-9064-C40FFA971A46}" type="datetime1">
              <a:rPr lang="es-CO" smtClean="0"/>
              <a:t>3/04/2025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CD922A2-1660-F28F-F948-DDD93C043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BOD Meeting Report, July 26th, 2023 - Confidential</a:t>
            </a:r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4F68A8D-F088-AA41-3B67-E6945DE1E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79CBC-B292-40E9-B1BF-CB5F5D21536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160421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82D1B34E-FDD3-A046-66B6-CC76D0CCE6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DFE4817-682C-0C7F-145A-47721AA67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E7642-255E-421C-901B-1FB27BB91CFE}" type="datetime1">
              <a:rPr lang="es-CO" smtClean="0"/>
              <a:t>3/04/2025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96050A6-EE91-3276-103E-E640FF1EF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BOD Meeting Report, July 26th, 2023 - Confidential</a:t>
            </a:r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AD0B2FC-DE39-B875-E90C-6D8E51B32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79CBC-B292-40E9-B1BF-CB5F5D21536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802520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1ADAA5EA-3526-387A-EEE6-19BA554249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247FF0-F635-B61D-48D2-5FFEF6EF9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8790C-60DC-4F41-AB9F-118E22E94DD2}" type="datetime1">
              <a:rPr lang="es-CO" smtClean="0"/>
              <a:t>3/04/2025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E757ABD-B5AA-6694-810A-81B6C60C4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BOD Meeting Report, July 26th, 2023 - Confidential</a:t>
            </a:r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9E0180D-15A2-AEA8-CB04-5085E1B89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79CBC-B292-40E9-B1BF-CB5F5D21536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043758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2753FDBA-C9BA-ED50-62C9-6F103812EA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4E8F857-1FFA-3CF1-5C1C-7A20DDE7E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125EC-FE6A-478E-B778-7766D66FE01F}" type="datetime1">
              <a:rPr lang="es-CO" smtClean="0"/>
              <a:t>3/04/2025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37FAAE5-572C-4F96-B2CF-1A09DCB9E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BOD Meeting Report, July 26th, 2023 - Confidential</a:t>
            </a:r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3F607F6-3E91-9ADE-7279-D5FA7469C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79CBC-B292-40E9-B1BF-CB5F5D21536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882554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Imagen que contiene persona, hombre, vistiendo, celular&#10;&#10;Descripción generada automáticamente">
            <a:extLst>
              <a:ext uri="{FF2B5EF4-FFF2-40B4-BE49-F238E27FC236}">
                <a16:creationId xmlns:a16="http://schemas.microsoft.com/office/drawing/2014/main" id="{0A49F33D-0F5F-B4D2-924C-E4C1B0BF65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A0E1628-C614-6AFA-DB9C-2E26CEF10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D3A0F-636F-40C1-A12C-1C0ED6B59EC9}" type="datetime1">
              <a:rPr lang="es-CO" smtClean="0"/>
              <a:t>3/04/2025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89A9DBA-5347-0736-4F1F-4B9FC36BB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BOD Meeting Report, July 26th, 2023 - Confidential</a:t>
            </a:r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AFE466F-9A16-7CD8-B8D1-7529CD3F3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79CBC-B292-40E9-B1BF-CB5F5D21536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809849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F28AC9D3-095E-221B-5455-CE4F430AE2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BFD8E61-5E9A-758C-EF18-A53AD5943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27BF1-6A80-4B73-9887-1125822D98C8}" type="datetime1">
              <a:rPr lang="es-CO" smtClean="0"/>
              <a:t>3/04/2025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81B962A-58A2-BFC9-5FF5-7AD8B5E9B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BOD Meeting Report, July 26th, 2023 - Confidential</a:t>
            </a:r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E9EEE8B-ACD4-0772-0C3F-1F13FB217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79CBC-B292-40E9-B1BF-CB5F5D21536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3655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5D737E-1769-BA62-D8B0-F86C858FF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9552410-25D2-0E4F-7712-483A9B9ADD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31BD86A-6BF1-0715-AEC2-C2372D2C7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6EE4D-3937-46E6-9516-A4B7C6AB4B6D}" type="datetime1">
              <a:rPr lang="es-CO" smtClean="0"/>
              <a:t>3/04/2025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BF113CB-4195-DC39-8E28-E462A444A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BOD Meeting Report, July 26th, 2023 - Confidential</a:t>
            </a:r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98CBED2-8814-9F85-B433-2F7F5E4CA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79CBC-B292-40E9-B1BF-CB5F5D21536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868793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9F509E49-B986-FD2D-68F0-EA1328A9E6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0938692-A757-5456-D1E7-90FD7F9A3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8DE66-26AB-4B20-A760-AB37084755B8}" type="datetime1">
              <a:rPr lang="es-CO" smtClean="0"/>
              <a:t>3/04/2025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BFBD898-1126-E327-EFF6-CF7BE744E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BOD Meeting Report, July 26th, 2023 - Confidential</a:t>
            </a:r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AFD72D6-4BF8-BCE0-5547-AA0090CFD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79CBC-B292-40E9-B1BF-CB5F5D21536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850564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A060EED9-B43E-5196-25B9-4CAF7FED7E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81263C9-F7BD-D92C-0B74-342F044DB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F56A6-DB2A-4351-9A37-E281D4966C4B}" type="datetime1">
              <a:rPr lang="es-CO" smtClean="0"/>
              <a:t>3/04/2025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7B03D0A-EB1E-7D9B-E991-0E698DFD7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BOD Meeting Report, July 26th, 2023 - Confidential</a:t>
            </a:r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4F4D3CB-649D-FEBF-9BFA-5065F4DCB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79CBC-B292-40E9-B1BF-CB5F5D21536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279095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5AE18DC9-12B4-9B9C-5F39-BC461FF21F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F1A5A8E-FC2D-565B-ADD7-1A00FAD04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D8E3D-7189-4CD4-B504-B6626085EA24}" type="datetime1">
              <a:rPr lang="es-CO" smtClean="0"/>
              <a:t>3/04/2025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266856E-69A8-96B5-830E-86E997B30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BOD Meeting Report, July 26th, 2023 - Confidential</a:t>
            </a:r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023D89F-1F72-A588-0F0B-302A48B85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79CBC-B292-40E9-B1BF-CB5F5D21536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529213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8C7187D2-AA20-E5BF-8FCD-845B873452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FAB35AD-0941-111A-D485-C72402A4A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D9362-1EBE-44C1-B07E-14F468056061}" type="datetime1">
              <a:rPr lang="es-CO" smtClean="0"/>
              <a:t>3/04/2025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F57BC43-19DD-5BF4-6B80-5651653E3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BOD Meeting Report, July 26th, 2023 - Confidential</a:t>
            </a:r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393A0DE-FC44-9F9D-8F18-774B76C0C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79CBC-B292-40E9-B1BF-CB5F5D21536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285549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ED7159D0-C4DC-2313-0365-2A1B40968B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BEE2874-10BE-3DE0-8153-222AFD4B0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61130-0071-41BA-A4E9-DFC0737585A4}" type="datetime1">
              <a:rPr lang="es-CO" smtClean="0"/>
              <a:t>3/04/2025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173AFD2-6AB1-06B1-EABF-F8B1AD52B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BOD Meeting Report, July 26th, 2023 - Confidential</a:t>
            </a:r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82DBA26-27F3-030C-F1C2-03CDC7747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79CBC-B292-40E9-B1BF-CB5F5D21536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166456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BC8D2E-C59F-C477-7033-7FD9E77DC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FCFC7D3-1796-F646-0EDC-5DE2A4500D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B297D3C-0344-4FB9-2854-692D64BD8F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5C4AE37-807F-9CE2-FFB3-FE58A0F1E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F2DE9-AA47-4574-A7C0-039D4F95D439}" type="datetime1">
              <a:rPr lang="es-CO" smtClean="0"/>
              <a:t>3/04/2025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5F0A1FE-5720-7C9A-C67C-83ED0C81A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BOD Meeting Report, July 26th, 2023 - Confidential</a:t>
            </a:r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A941E23-47A2-9250-0766-893EFC696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79CBC-B292-40E9-B1BF-CB5F5D21536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024399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78F6F6-6ED0-560B-5C87-D7A03FA93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2D4CD0A-7343-76BB-5A41-7D5FF52886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7E6CDCB-BBC6-B114-F5D5-1A6459F2C7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9D0B87C-54E4-4C06-3BBE-087D3E2A0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96EFC-9524-4BC2-A0A8-C692C0A509D4}" type="datetime1">
              <a:rPr lang="es-CO" smtClean="0"/>
              <a:t>3/04/2025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80B496F-6A52-DE4A-0BB7-1E3FF4D5D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BOD Meeting Report, July 26th, 2023 - Confidential</a:t>
            </a:r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AA04461-53F3-0086-DFF0-16CA866FD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79CBC-B292-40E9-B1BF-CB5F5D21536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680570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FBB85F-D30D-D6CA-A421-3C99D3288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F031459-E62E-9A9E-8D70-19F07BB9A0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E771D11-E0FB-EC32-957F-F571F1619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860DF-B557-478F-9C1D-316A46E05D0D}" type="datetime1">
              <a:rPr lang="es-CO" smtClean="0"/>
              <a:t>3/04/2025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A0144C8-A860-D3AD-205D-BF64A1D72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BOD Meeting Report, July 26th, 2023 - Confidential</a:t>
            </a:r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BFBF7EA-9A70-4BA9-B4A8-27FC5B955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79CBC-B292-40E9-B1BF-CB5F5D21536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788899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15A407B-F0AB-A0EA-5BEB-2DD16D7C7A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CCFC929-A71B-3A4C-F6A5-0FAEFABA22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A71E57A-41CE-4D84-D35C-92265AAEF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B7D37-A21A-4742-987F-024717BCFFB5}" type="datetime1">
              <a:rPr lang="es-CO" smtClean="0"/>
              <a:t>3/04/2025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299D4AB-1008-D312-9E2D-5DACB2E4F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BOD Meeting Report, July 26th, 2023 - Confidential</a:t>
            </a:r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746688-9384-7E11-9A81-4FD3FEFB0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79CBC-B292-40E9-B1BF-CB5F5D21536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434329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9F509E49-B986-FD2D-68F0-EA1328A9E6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0938692-A757-5456-D1E7-90FD7F9A3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26C4D-9D7C-4F51-A5FB-E019C52D08BC}" type="datetimeFigureOut">
              <a:rPr lang="es-CO" smtClean="0"/>
              <a:t>3/04/2025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BFBD898-1126-E327-EFF6-CF7BE744E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AFD72D6-4BF8-BCE0-5547-AA0090CFD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79CBC-B292-40E9-B1BF-CB5F5D21536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58948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95A8A2-E1C9-BFD9-2B40-DB0FA9542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1F18077-C71A-E31D-1E6D-A342383936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FF84AB2-43F2-7A79-2653-DC98109DF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A56F2-A297-47BE-8C4A-A028765CBBD2}" type="datetime1">
              <a:rPr lang="es-CO" smtClean="0"/>
              <a:t>3/04/2025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091D11F-7B11-3EB3-5840-C868A8B2C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BOD Meeting Report, July 26th, 2023 - Confidential</a:t>
            </a:r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F2B663C-2813-9380-6BDA-123931257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79CBC-B292-40E9-B1BF-CB5F5D21536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19943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45B88F-7FF2-B696-8F2B-748EAF7A3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89A1FBE-E894-FC3D-61ED-3E360A6A6A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90E9D14-8831-DBE5-5C60-3589EA11D3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EFB594B-0103-1BA4-FBE8-1ADAED4C8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3DC03-7C24-42E5-8966-3D7C3426FC03}" type="datetime1">
              <a:rPr lang="es-CO" smtClean="0"/>
              <a:t>3/04/2025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B6C18DF-8F35-4C9E-2633-64A721F9D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BOD Meeting Report, July 26th, 2023 - Confidential</a:t>
            </a:r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931FD67-52E4-AAC2-0E60-81FD149BD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79CBC-B292-40E9-B1BF-CB5F5D21536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86776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32ECDE-3B1C-6CE3-894D-B3F5DE542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E6E7AB4-F207-1B89-8094-ADA9BE0FB8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349FCD8-237D-B9EE-8CC6-B41FC07076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199F340-8496-7C6E-4C38-89C09947C1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D1EEB75-93AE-BCD1-2063-0AAC2B6225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CFAC41-3195-2D28-76DE-AD4665A57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F0B88-E1F6-41DE-A83A-18CDC0BB4C1A}" type="datetime1">
              <a:rPr lang="es-CO" smtClean="0"/>
              <a:t>3/04/2025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268E3A6-AC20-B34E-C696-77C572E6F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BOD Meeting Report, July 26th, 2023 - Confidential</a:t>
            </a:r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14A8919-8F25-6CB1-C8BD-A2B7DE82F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79CBC-B292-40E9-B1BF-CB5F5D21536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27418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63F6B6-33AF-6788-73E5-F2CFFB530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06BA278-F0D1-D4F9-3FAF-AA117156F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5B5E5-87E1-428A-961F-DF391537D704}" type="datetime1">
              <a:rPr lang="es-CO" smtClean="0"/>
              <a:t>3/04/2025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7A7B773-6954-A0AA-FCF9-3E49F7F98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BOD Meeting Report, July 26th, 2023 - Confidential</a:t>
            </a:r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CDD493F-36A5-591A-C17A-527E2A95A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79CBC-B292-40E9-B1BF-CB5F5D21536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55011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96B29095-4AFE-1FC7-9656-6A4A86E695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C5E809E-0EB5-EB25-F22F-FC5357A8D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E771E-864F-45B9-824D-11A06913499C}" type="datetime1">
              <a:rPr lang="es-CO" smtClean="0"/>
              <a:t>3/04/2025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A1E9CA7-1D1A-5298-E6E2-B7EC91440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BOD Meeting Report, July 26th, 2023 - Confidential</a:t>
            </a:r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3EC04A8-2D0E-76AB-5C13-A392F312D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79CBC-B292-40E9-B1BF-CB5F5D21536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84928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0B178883-0228-76D3-7D5C-ADB2E728DF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A083ED4-169D-57B0-C41F-00153D22B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D3BAB-508E-4187-B7D3-7948355F2F08}" type="datetime1">
              <a:rPr lang="es-CO" smtClean="0"/>
              <a:t>3/04/2025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6C7C6E2-F2EB-01A2-6FBB-455B3F962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BOD Meeting Report, July 26th, 2023 - Confidential</a:t>
            </a:r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A2510BF-6F5B-42B7-9737-AC28066D0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79CBC-B292-40E9-B1BF-CB5F5D21536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98435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A083ED4-169D-57B0-C41F-00153D22B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D3BAB-508E-4187-B7D3-7948355F2F08}" type="datetime1">
              <a:rPr lang="es-CO" smtClean="0"/>
              <a:t>3/04/2025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6C7C6E2-F2EB-01A2-6FBB-455B3F962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BOD Meeting Report, July 26th, 2023 - Confidential</a:t>
            </a:r>
            <a:endParaRPr lang="es-CO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A2510BF-6F5B-42B7-9737-AC28066D0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79CBC-B292-40E9-B1BF-CB5F5D21536A}" type="slidenum">
              <a:rPr lang="es-CO" smtClean="0"/>
              <a:t>‹nº›</a:t>
            </a:fld>
            <a:endParaRPr lang="es-CO"/>
          </a:p>
        </p:txBody>
      </p:sp>
      <p:pic>
        <p:nvPicPr>
          <p:cNvPr id="6" name="Imagen 5" descr="Imagen que contiene camioneta, estacionado, grande, cuarto&#10;&#10;Descripción generada automáticamente">
            <a:extLst>
              <a:ext uri="{FF2B5EF4-FFF2-40B4-BE49-F238E27FC236}">
                <a16:creationId xmlns:a16="http://schemas.microsoft.com/office/drawing/2014/main" id="{75EF2993-B1A0-0233-7F96-1C455CEFEB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483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A2983F4-C191-8CC1-15FB-70A9A7067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5C17CCC-5550-AD38-6228-32F3CF6D0F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BAEEEE6-9E6D-5A24-7426-AF1E32CA78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31DBB2-0685-47BB-B399-F2AB563CC333}" type="datetime1">
              <a:rPr lang="es-CO" smtClean="0"/>
              <a:t>3/04/2025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088F27F-865C-D8D4-F070-3CA1812705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BOD Meeting Report, July 26th, 2023 - Confidential</a:t>
            </a:r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7FE88B5-3753-69C1-6D31-85DA461E4A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279CBC-B292-40E9-B1BF-CB5F5D21536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7842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  <p:sldLayoutId id="2147483693" r:id="rId18"/>
    <p:sldLayoutId id="2147483694" r:id="rId19"/>
    <p:sldLayoutId id="2147483695" r:id="rId20"/>
    <p:sldLayoutId id="2147483696" r:id="rId21"/>
    <p:sldLayoutId id="2147483697" r:id="rId22"/>
    <p:sldLayoutId id="2147483698" r:id="rId23"/>
    <p:sldLayoutId id="2147483699" r:id="rId24"/>
    <p:sldLayoutId id="2147483700" r:id="rId25"/>
    <p:sldLayoutId id="2147483701" r:id="rId26"/>
    <p:sldLayoutId id="2147483702" r:id="rId27"/>
    <p:sldLayoutId id="2147483703" r:id="rId28"/>
    <p:sldLayoutId id="2147483669" r:id="rId2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32.png"/><Relationship Id="rId4" Type="http://schemas.openxmlformats.org/officeDocument/2006/relationships/image" Target="../media/image3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vicel.com.br/" TargetMode="External"/><Relationship Id="rId3" Type="http://schemas.openxmlformats.org/officeDocument/2006/relationships/image" Target="../media/image21.png"/><Relationship Id="rId7" Type="http://schemas.openxmlformats.org/officeDocument/2006/relationships/hyperlink" Target="https://soenergy.com/pt/solucao/controle-de-temperatura/" TargetMode="Externa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.xml"/><Relationship Id="rId6" Type="http://schemas.openxmlformats.org/officeDocument/2006/relationships/hyperlink" Target="https://soenergy.com/" TargetMode="External"/><Relationship Id="rId5" Type="http://schemas.openxmlformats.org/officeDocument/2006/relationships/image" Target="../media/image27.emf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9">
            <a:extLst>
              <a:ext uri="{FF2B5EF4-FFF2-40B4-BE49-F238E27FC236}">
                <a16:creationId xmlns:a16="http://schemas.microsoft.com/office/drawing/2014/main" id="{08FE1089-E4D8-2C3D-23C8-B5A87B138A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07200" y="1"/>
            <a:ext cx="9084800" cy="5654842"/>
          </a:xfrm>
          <a:prstGeom prst="rect">
            <a:avLst/>
          </a:prstGeom>
        </p:spPr>
      </p:pic>
      <p:pic>
        <p:nvPicPr>
          <p:cNvPr id="7" name="Imagen 6" descr="Logotipo&#10;&#10;Descripción generada automáticamente">
            <a:extLst>
              <a:ext uri="{FF2B5EF4-FFF2-40B4-BE49-F238E27FC236}">
                <a16:creationId xmlns:a16="http://schemas.microsoft.com/office/drawing/2014/main" id="{46E19BD4-C59A-B9B2-66C6-4D6BBD3DB8C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7031" y="609950"/>
            <a:ext cx="2438401" cy="222846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6820AC78-CBDA-7C61-C5D3-3D1DC90238AE}"/>
              </a:ext>
            </a:extLst>
          </p:cNvPr>
          <p:cNvSpPr txBox="1"/>
          <p:nvPr/>
        </p:nvSpPr>
        <p:spPr>
          <a:xfrm>
            <a:off x="778982" y="2938263"/>
            <a:ext cx="6595212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4500" b="1" dirty="0"/>
              <a:t>SoEnergy Brasil</a:t>
            </a:r>
          </a:p>
          <a:p>
            <a:pPr algn="just"/>
            <a:r>
              <a:rPr lang="es-CO" sz="2400" dirty="0"/>
              <a:t>04 de abril de 2025</a:t>
            </a:r>
          </a:p>
          <a:p>
            <a:pPr algn="just"/>
            <a:endParaRPr lang="es-CO" sz="2400" dirty="0"/>
          </a:p>
          <a:p>
            <a:pPr algn="just"/>
            <a:r>
              <a:rPr lang="es-CO" sz="2400" dirty="0"/>
              <a:t>Luiz Felipe Carvalho</a:t>
            </a:r>
          </a:p>
          <a:p>
            <a:pPr algn="just"/>
            <a:r>
              <a:rPr lang="es-CO" sz="2400" dirty="0"/>
              <a:t>Gerente de Vendas</a:t>
            </a:r>
          </a:p>
        </p:txBody>
      </p:sp>
      <p:pic>
        <p:nvPicPr>
          <p:cNvPr id="9" name="Imagen 8" descr="Logotipo&#10;&#10;Descripción generada automáticamente">
            <a:extLst>
              <a:ext uri="{FF2B5EF4-FFF2-40B4-BE49-F238E27FC236}">
                <a16:creationId xmlns:a16="http://schemas.microsoft.com/office/drawing/2014/main" id="{D8F40332-F56C-1C1A-2F77-3C09BFC9CE7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1283" y="5654843"/>
            <a:ext cx="3433468" cy="958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744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8E871F-FDB1-EE96-DBCC-CD79935D43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9242EEE-E159-381E-7D1B-1F1B961FF3A6}"/>
              </a:ext>
            </a:extLst>
          </p:cNvPr>
          <p:cNvSpPr txBox="1"/>
          <p:nvPr/>
        </p:nvSpPr>
        <p:spPr>
          <a:xfrm>
            <a:off x="711287" y="555958"/>
            <a:ext cx="32279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4000" b="1" dirty="0">
                <a:solidFill>
                  <a:schemeClr val="accent4"/>
                </a:solidFill>
                <a:latin typeface="+mj-lt"/>
              </a:rPr>
              <a:t>UTE COTIJUBA</a:t>
            </a:r>
          </a:p>
        </p:txBody>
      </p:sp>
      <p:pic>
        <p:nvPicPr>
          <p:cNvPr id="5" name="Imagen 6" descr="Logotipo&#10;&#10;Descripción generada automáticamente">
            <a:extLst>
              <a:ext uri="{FF2B5EF4-FFF2-40B4-BE49-F238E27FC236}">
                <a16:creationId xmlns:a16="http://schemas.microsoft.com/office/drawing/2014/main" id="{E652960A-1035-4D48-5A41-9EA16975F44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3234" y="555958"/>
            <a:ext cx="2438401" cy="222846"/>
          </a:xfrm>
          <a:prstGeom prst="rect">
            <a:avLst/>
          </a:prstGeom>
        </p:spPr>
      </p:pic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21E5BF81-3136-7EE6-FFBF-8FA0CE090BA1}"/>
              </a:ext>
            </a:extLst>
          </p:cNvPr>
          <p:cNvSpPr txBox="1">
            <a:spLocks/>
          </p:cNvSpPr>
          <p:nvPr/>
        </p:nvSpPr>
        <p:spPr>
          <a:xfrm>
            <a:off x="226142" y="1592826"/>
            <a:ext cx="6312310" cy="388374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cher Medium" pitchFamily="50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cher Medium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cher Medium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cher Medium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cher Medium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 fontAlgn="auto">
              <a:lnSpc>
                <a:spcPct val="120000"/>
              </a:lnSpc>
              <a:spcAft>
                <a:spcPts val="0"/>
              </a:spcAft>
              <a:buSzPct val="85000"/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tx1">
                    <a:tint val="75000"/>
                  </a:schemeClr>
                </a:solidFill>
                <a:latin typeface="+mn-lt"/>
              </a:rPr>
              <a:t>Potência Instalada: 2,4 MW.</a:t>
            </a:r>
          </a:p>
          <a:p>
            <a:pPr lvl="1" algn="just" fontAlgn="auto">
              <a:lnSpc>
                <a:spcPct val="120000"/>
              </a:lnSpc>
              <a:spcAft>
                <a:spcPts val="0"/>
              </a:spcAft>
              <a:buSzPct val="85000"/>
              <a:buFont typeface="Wingdings" panose="05000000000000000000" pitchFamily="2" charset="2"/>
              <a:buChar char="§"/>
            </a:pPr>
            <a:endParaRPr lang="pt-BR" sz="2800" dirty="0">
              <a:solidFill>
                <a:schemeClr val="tx1">
                  <a:tint val="75000"/>
                </a:schemeClr>
              </a:solidFill>
              <a:latin typeface="+mn-lt"/>
            </a:endParaRPr>
          </a:p>
          <a:p>
            <a:pPr marL="457200" lvl="1" indent="0" algn="just" fontAlgn="auto">
              <a:lnSpc>
                <a:spcPct val="120000"/>
              </a:lnSpc>
              <a:spcAft>
                <a:spcPts val="0"/>
              </a:spcAft>
              <a:buSzPct val="85000"/>
              <a:buNone/>
            </a:pPr>
            <a:endParaRPr lang="es-ES" sz="2000" dirty="0">
              <a:latin typeface="Calibri Light" panose="020F0302020204030204" pitchFamily="34" charset="0"/>
            </a:endParaRPr>
          </a:p>
          <a:p>
            <a:pPr lvl="1" algn="just" fontAlgn="auto">
              <a:lnSpc>
                <a:spcPct val="120000"/>
              </a:lnSpc>
              <a:spcAft>
                <a:spcPts val="0"/>
              </a:spcAft>
              <a:buSzPct val="85000"/>
              <a:buBlip>
                <a:blip r:embed="rId3"/>
              </a:buBlip>
            </a:pPr>
            <a:endParaRPr lang="es-ES" sz="2000" dirty="0">
              <a:latin typeface="Calibri Light" panose="020F0302020204030204" pitchFamily="34" charset="0"/>
            </a:endParaRPr>
          </a:p>
          <a:p>
            <a:pPr marL="457200" lvl="1" indent="0" fontAlgn="auto">
              <a:lnSpc>
                <a:spcPct val="120000"/>
              </a:lnSpc>
              <a:spcAft>
                <a:spcPts val="0"/>
              </a:spcAft>
              <a:buSzPct val="85000"/>
              <a:buNone/>
            </a:pPr>
            <a: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</a:rPr>
              <a:t>.</a:t>
            </a: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A69BBF68-803D-606F-1599-1AF464F66C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40" y="2084131"/>
            <a:ext cx="4241391" cy="3181043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AFFC2CB2-E4E3-3117-ADA5-DD744F147C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2084131"/>
            <a:ext cx="4784856" cy="3181043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57A77B28-B8FA-1C68-4B82-CBB107F79C12}"/>
              </a:ext>
            </a:extLst>
          </p:cNvPr>
          <p:cNvSpPr txBox="1"/>
          <p:nvPr/>
        </p:nvSpPr>
        <p:spPr>
          <a:xfrm rot="6190250" flipH="1" flipV="1">
            <a:off x="1002890" y="5481938"/>
            <a:ext cx="8367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Ilha</a:t>
            </a:r>
            <a:endParaRPr lang="es-CL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39DFE04-79EA-5AE0-C52B-2214FB35F78B}"/>
              </a:ext>
            </a:extLst>
          </p:cNvPr>
          <p:cNvSpPr txBox="1"/>
          <p:nvPr/>
        </p:nvSpPr>
        <p:spPr>
          <a:xfrm>
            <a:off x="617854" y="5265174"/>
            <a:ext cx="108383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A Ilha de </a:t>
            </a:r>
            <a:r>
              <a:rPr lang="pt-BR" sz="1400" dirty="0" err="1"/>
              <a:t>Cotijuba</a:t>
            </a:r>
            <a:r>
              <a:rPr lang="pt-BR" sz="1400" dirty="0"/>
              <a:t> é uma das mais belas e tranquilas ilhas de Belém. Com uma extensão de 16,5 km² e aproximadamente 10 mil habitantes, é cercada por praias de areia clara e vegetação densa. </a:t>
            </a:r>
            <a:r>
              <a:rPr lang="pt-BR" sz="1400" dirty="0" err="1"/>
              <a:t>Cotijuba</a:t>
            </a:r>
            <a:r>
              <a:rPr lang="pt-BR" sz="1400" dirty="0"/>
              <a:t> (</a:t>
            </a:r>
            <a:r>
              <a:rPr lang="pt-BR" sz="1400" i="1" dirty="0"/>
              <a:t>Trilha</a:t>
            </a:r>
            <a:r>
              <a:rPr lang="pt-BR" sz="1400" dirty="0"/>
              <a:t> </a:t>
            </a:r>
            <a:r>
              <a:rPr lang="pt-BR" sz="1400" i="1" dirty="0"/>
              <a:t>Dourada</a:t>
            </a:r>
            <a:r>
              <a:rPr lang="pt-BR" sz="1400" dirty="0"/>
              <a:t>) tem uma história rica, com registros de ocupação indígena e de atividades econômicas coloniais.</a:t>
            </a:r>
            <a:endParaRPr lang="es-CL" sz="1400" dirty="0"/>
          </a:p>
        </p:txBody>
      </p:sp>
    </p:spTree>
    <p:extLst>
      <p:ext uri="{BB962C8B-B14F-4D97-AF65-F5344CB8AC3E}">
        <p14:creationId xmlns:p14="http://schemas.microsoft.com/office/powerpoint/2010/main" val="33438351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DE56E0B1-89BF-825D-F469-9CACB361B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8243E">
                    <a:tint val="75000"/>
                  </a:srgbClr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Confidential</a:t>
            </a:r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srgbClr val="18243E">
                  <a:tint val="75000"/>
                </a:srgbClr>
              </a:solidFill>
              <a:effectLst/>
              <a:uLnTx/>
              <a:uFillTx/>
              <a:latin typeface="Inter"/>
              <a:ea typeface="+mn-ea"/>
              <a:cs typeface="+mn-cs"/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FEFCF00D-5AC4-AAE3-5A74-282338E5D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279CBC-B292-40E9-B1BF-CB5F5D21536A}" type="slidenum">
              <a:rPr kumimoji="0" lang="es-CO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8243E">
                    <a:tint val="75000"/>
                  </a:srgbClr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srgbClr val="18243E">
                  <a:tint val="75000"/>
                </a:srgbClr>
              </a:solidFill>
              <a:effectLst/>
              <a:uLnTx/>
              <a:uFillTx/>
              <a:latin typeface="Inter"/>
              <a:ea typeface="+mn-ea"/>
              <a:cs typeface="+mn-cs"/>
            </a:endParaRPr>
          </a:p>
        </p:txBody>
      </p:sp>
      <p:pic>
        <p:nvPicPr>
          <p:cNvPr id="17" name="Imagen 6" descr="Logotipo&#10;&#10;Descripción generada automáticamente">
            <a:extLst>
              <a:ext uri="{FF2B5EF4-FFF2-40B4-BE49-F238E27FC236}">
                <a16:creationId xmlns:a16="http://schemas.microsoft.com/office/drawing/2014/main" id="{C34DE448-12F2-0F44-02FF-F670A86880B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3234" y="555958"/>
            <a:ext cx="2438401" cy="22284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B17DA61-B8E4-4044-51FF-D9587BE6FD16}"/>
              </a:ext>
            </a:extLst>
          </p:cNvPr>
          <p:cNvSpPr txBox="1"/>
          <p:nvPr/>
        </p:nvSpPr>
        <p:spPr>
          <a:xfrm>
            <a:off x="764195" y="5645474"/>
            <a:ext cx="98777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1400" b="1">
                <a:latin typeface="MS Reference Sans Serif (Body)"/>
                <a:cs typeface="Times New Roman" panose="02020603050405020304" pitchFamily="18" charset="0"/>
              </a:defRPr>
            </a:lvl1pPr>
          </a:lstStyle>
          <a:p>
            <a:r>
              <a:rPr lang="en-US" b="0" dirty="0">
                <a:solidFill>
                  <a:schemeClr val="accent3">
                    <a:lumMod val="50000"/>
                  </a:schemeClr>
                </a:solidFill>
              </a:rPr>
              <a:t> Brazil - </a:t>
            </a:r>
            <a:r>
              <a:rPr lang="pt-BR" b="0" dirty="0">
                <a:solidFill>
                  <a:schemeClr val="accent3">
                    <a:lumMod val="50000"/>
                  </a:schemeClr>
                </a:solidFill>
              </a:rPr>
              <a:t>10MW, natural </a:t>
            </a:r>
            <a:r>
              <a:rPr lang="pt-BR" b="0" dirty="0" err="1">
                <a:solidFill>
                  <a:schemeClr val="accent3">
                    <a:lumMod val="50000"/>
                  </a:schemeClr>
                </a:solidFill>
              </a:rPr>
              <a:t>gas</a:t>
            </a:r>
            <a:endParaRPr lang="pt-BR" b="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B68F8BA4-5C8D-5D54-3B67-C13007EDAC78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960" y="1181903"/>
            <a:ext cx="7498080" cy="436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12">
            <a:extLst>
              <a:ext uri="{FF2B5EF4-FFF2-40B4-BE49-F238E27FC236}">
                <a16:creationId xmlns:a16="http://schemas.microsoft.com/office/drawing/2014/main" id="{52B0AD03-2236-5981-3CA6-1655E8808098}"/>
              </a:ext>
            </a:extLst>
          </p:cNvPr>
          <p:cNvSpPr txBox="1"/>
          <p:nvPr/>
        </p:nvSpPr>
        <p:spPr>
          <a:xfrm>
            <a:off x="591623" y="313438"/>
            <a:ext cx="74716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AA81D"/>
                </a:solidFill>
                <a:latin typeface="+mj-lt"/>
              </a:rPr>
              <a:t>SoEnergy Experience </a:t>
            </a:r>
          </a:p>
        </p:txBody>
      </p:sp>
    </p:spTree>
    <p:extLst>
      <p:ext uri="{BB962C8B-B14F-4D97-AF65-F5344CB8AC3E}">
        <p14:creationId xmlns:p14="http://schemas.microsoft.com/office/powerpoint/2010/main" val="30573726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DE56E0B1-89BF-825D-F469-9CACB361B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8243E">
                    <a:tint val="75000"/>
                  </a:srgbClr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Confidential</a:t>
            </a:r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srgbClr val="18243E">
                  <a:tint val="75000"/>
                </a:srgbClr>
              </a:solidFill>
              <a:effectLst/>
              <a:uLnTx/>
              <a:uFillTx/>
              <a:latin typeface="Inter"/>
              <a:ea typeface="+mn-ea"/>
              <a:cs typeface="+mn-cs"/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FEFCF00D-5AC4-AAE3-5A74-282338E5D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279CBC-B292-40E9-B1BF-CB5F5D21536A}" type="slidenum">
              <a:rPr kumimoji="0" lang="es-CO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8243E">
                    <a:tint val="75000"/>
                  </a:srgbClr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srgbClr val="18243E">
                  <a:tint val="75000"/>
                </a:srgbClr>
              </a:solidFill>
              <a:effectLst/>
              <a:uLnTx/>
              <a:uFillTx/>
              <a:latin typeface="Inter"/>
              <a:ea typeface="+mn-ea"/>
              <a:cs typeface="+mn-cs"/>
            </a:endParaRPr>
          </a:p>
        </p:txBody>
      </p:sp>
      <p:pic>
        <p:nvPicPr>
          <p:cNvPr id="17" name="Imagen 6" descr="Logotipo&#10;&#10;Descripción generada automáticamente">
            <a:extLst>
              <a:ext uri="{FF2B5EF4-FFF2-40B4-BE49-F238E27FC236}">
                <a16:creationId xmlns:a16="http://schemas.microsoft.com/office/drawing/2014/main" id="{C34DE448-12F2-0F44-02FF-F670A86880B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3234" y="555958"/>
            <a:ext cx="2438401" cy="222846"/>
          </a:xfrm>
          <a:prstGeom prst="rect">
            <a:avLst/>
          </a:prstGeom>
        </p:spPr>
      </p:pic>
      <p:pic>
        <p:nvPicPr>
          <p:cNvPr id="7" name="Picture 1">
            <a:extLst>
              <a:ext uri="{FF2B5EF4-FFF2-40B4-BE49-F238E27FC236}">
                <a16:creationId xmlns:a16="http://schemas.microsoft.com/office/drawing/2014/main" id="{721F5FCA-C5C0-68C5-0712-468D646EA514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346960" y="1142500"/>
            <a:ext cx="7498080" cy="4361688"/>
          </a:xfrm>
          <a:prstGeom prst="rect">
            <a:avLst/>
          </a:prstGeom>
          <a:noFill/>
        </p:spPr>
      </p:pic>
      <p:sp>
        <p:nvSpPr>
          <p:cNvPr id="8" name="TextBox 2">
            <a:extLst>
              <a:ext uri="{FF2B5EF4-FFF2-40B4-BE49-F238E27FC236}">
                <a16:creationId xmlns:a16="http://schemas.microsoft.com/office/drawing/2014/main" id="{08879741-9402-C1F4-04AB-038A70CFAFC7}"/>
              </a:ext>
            </a:extLst>
          </p:cNvPr>
          <p:cNvSpPr txBox="1"/>
          <p:nvPr/>
        </p:nvSpPr>
        <p:spPr>
          <a:xfrm>
            <a:off x="1157126" y="5652074"/>
            <a:ext cx="98777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1200" cap="none" spc="0" normalizeH="0" baseline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MS Reference Sans Serif (Body)"/>
                <a:cs typeface="Times New Roman" panose="02020603050405020304" pitchFamily="18" charset="0"/>
              </a:rPr>
              <a:t>Colombia - Gas treatment and Energy Generation using gas from a client’s well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MS Reference Sans Serif (Body)"/>
                <a:cs typeface="Times New Roman" panose="02020603050405020304" pitchFamily="18" charset="0"/>
              </a:rPr>
              <a:t> - </a:t>
            </a:r>
            <a:r>
              <a:rPr kumimoji="0" lang="en-US" sz="1400" i="0" u="none" strike="noStrike" kern="1200" cap="none" spc="0" normalizeH="0" baseline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MS Reference Sans Serif (Body)"/>
                <a:cs typeface="Times New Roman" panose="02020603050405020304" pitchFamily="18" charset="0"/>
              </a:rPr>
              <a:t>9MW</a:t>
            </a:r>
          </a:p>
        </p:txBody>
      </p:sp>
      <p:sp>
        <p:nvSpPr>
          <p:cNvPr id="5" name="CuadroTexto 12">
            <a:extLst>
              <a:ext uri="{FF2B5EF4-FFF2-40B4-BE49-F238E27FC236}">
                <a16:creationId xmlns:a16="http://schemas.microsoft.com/office/drawing/2014/main" id="{0D584E64-478F-7A27-1642-3D61C03ADCDE}"/>
              </a:ext>
            </a:extLst>
          </p:cNvPr>
          <p:cNvSpPr txBox="1"/>
          <p:nvPr/>
        </p:nvSpPr>
        <p:spPr>
          <a:xfrm>
            <a:off x="591623" y="313438"/>
            <a:ext cx="74716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AA81D"/>
                </a:solidFill>
                <a:latin typeface="+mj-lt"/>
              </a:rPr>
              <a:t>SoEnergy Experience </a:t>
            </a:r>
          </a:p>
        </p:txBody>
      </p:sp>
    </p:spTree>
    <p:extLst>
      <p:ext uri="{BB962C8B-B14F-4D97-AF65-F5344CB8AC3E}">
        <p14:creationId xmlns:p14="http://schemas.microsoft.com/office/powerpoint/2010/main" val="7826546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DE56E0B1-89BF-825D-F469-9CACB361B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8243E">
                    <a:tint val="75000"/>
                  </a:srgbClr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Confidential</a:t>
            </a:r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srgbClr val="18243E">
                  <a:tint val="75000"/>
                </a:srgbClr>
              </a:solidFill>
              <a:effectLst/>
              <a:uLnTx/>
              <a:uFillTx/>
              <a:latin typeface="Inter"/>
              <a:ea typeface="+mn-ea"/>
              <a:cs typeface="+mn-cs"/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FEFCF00D-5AC4-AAE3-5A74-282338E5D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279CBC-B292-40E9-B1BF-CB5F5D21536A}" type="slidenum">
              <a:rPr kumimoji="0" lang="es-CO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8243E">
                    <a:tint val="75000"/>
                  </a:srgbClr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srgbClr val="18243E">
                  <a:tint val="75000"/>
                </a:srgbClr>
              </a:solidFill>
              <a:effectLst/>
              <a:uLnTx/>
              <a:uFillTx/>
              <a:latin typeface="Inter"/>
              <a:ea typeface="+mn-ea"/>
              <a:cs typeface="+mn-cs"/>
            </a:endParaRPr>
          </a:p>
        </p:txBody>
      </p:sp>
      <p:pic>
        <p:nvPicPr>
          <p:cNvPr id="17" name="Imagen 6" descr="Logotipo&#10;&#10;Descripción generada automáticamente">
            <a:extLst>
              <a:ext uri="{FF2B5EF4-FFF2-40B4-BE49-F238E27FC236}">
                <a16:creationId xmlns:a16="http://schemas.microsoft.com/office/drawing/2014/main" id="{C34DE448-12F2-0F44-02FF-F670A86880B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3234" y="555958"/>
            <a:ext cx="2438401" cy="222846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DD2DA404-1797-2DB9-FEA7-F950FF9B6526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347059" y="1088432"/>
            <a:ext cx="7497881" cy="4358002"/>
          </a:xfrm>
          <a:prstGeom prst="rect">
            <a:avLst/>
          </a:prstGeom>
          <a:noFill/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FAAA1AC0-32A3-F4FB-C317-6B2BB23DBB1E}"/>
              </a:ext>
            </a:extLst>
          </p:cNvPr>
          <p:cNvSpPr txBox="1"/>
          <p:nvPr/>
        </p:nvSpPr>
        <p:spPr>
          <a:xfrm>
            <a:off x="3763611" y="5630361"/>
            <a:ext cx="46532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MS Reference Sans Serif (Body)"/>
                <a:cs typeface="Times New Roman" panose="02020603050405020304" pitchFamily="18" charset="0"/>
              </a:rPr>
              <a:t>Argentina – 60MW, natural gas (dual fuel) </a:t>
            </a:r>
          </a:p>
        </p:txBody>
      </p:sp>
      <p:sp>
        <p:nvSpPr>
          <p:cNvPr id="4" name="CuadroTexto 12">
            <a:extLst>
              <a:ext uri="{FF2B5EF4-FFF2-40B4-BE49-F238E27FC236}">
                <a16:creationId xmlns:a16="http://schemas.microsoft.com/office/drawing/2014/main" id="{CD6C818B-F2E9-1D0F-6083-38A43657AB37}"/>
              </a:ext>
            </a:extLst>
          </p:cNvPr>
          <p:cNvSpPr txBox="1"/>
          <p:nvPr/>
        </p:nvSpPr>
        <p:spPr>
          <a:xfrm>
            <a:off x="591623" y="313438"/>
            <a:ext cx="74716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AA81D"/>
                </a:solidFill>
                <a:latin typeface="+mj-lt"/>
              </a:rPr>
              <a:t>SoEnergy Experience </a:t>
            </a:r>
          </a:p>
        </p:txBody>
      </p:sp>
    </p:spTree>
    <p:extLst>
      <p:ext uri="{BB962C8B-B14F-4D97-AF65-F5344CB8AC3E}">
        <p14:creationId xmlns:p14="http://schemas.microsoft.com/office/powerpoint/2010/main" val="10022343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Logo&#10;&#10;Description automatically generated">
            <a:extLst>
              <a:ext uri="{FF2B5EF4-FFF2-40B4-BE49-F238E27FC236}">
                <a16:creationId xmlns:a16="http://schemas.microsoft.com/office/drawing/2014/main" id="{F2459303-16C9-2D5E-89E3-4BD1F722F1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0458" y="2252866"/>
            <a:ext cx="10452369" cy="2352270"/>
          </a:xfrm>
          <a:prstGeom prst="rect">
            <a:avLst/>
          </a:prstGeom>
        </p:spPr>
      </p:pic>
      <p:sp>
        <p:nvSpPr>
          <p:cNvPr id="2" name="CuadroTexto 12">
            <a:extLst>
              <a:ext uri="{FF2B5EF4-FFF2-40B4-BE49-F238E27FC236}">
                <a16:creationId xmlns:a16="http://schemas.microsoft.com/office/drawing/2014/main" id="{DC83D45E-FE67-998C-D537-65D94A41BF46}"/>
              </a:ext>
            </a:extLst>
          </p:cNvPr>
          <p:cNvSpPr txBox="1"/>
          <p:nvPr/>
        </p:nvSpPr>
        <p:spPr>
          <a:xfrm>
            <a:off x="689946" y="258142"/>
            <a:ext cx="74716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AA81D"/>
                </a:solidFill>
                <a:latin typeface="+mj-lt"/>
              </a:rPr>
              <a:t>Obrigado</a:t>
            </a:r>
            <a:r>
              <a:rPr lang="en-US" sz="4000" b="1" dirty="0">
                <a:solidFill>
                  <a:srgbClr val="FAA81D"/>
                </a:solidFill>
                <a:latin typeface="+mj-lt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889786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5A765A-41FF-3B3E-F074-6AEA2D0030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1F25623-C58D-D976-5214-88A48ED94409}"/>
              </a:ext>
            </a:extLst>
          </p:cNvPr>
          <p:cNvSpPr txBox="1"/>
          <p:nvPr/>
        </p:nvSpPr>
        <p:spPr>
          <a:xfrm>
            <a:off x="681790" y="569495"/>
            <a:ext cx="17965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4000" b="1" dirty="0">
                <a:solidFill>
                  <a:schemeClr val="accent4"/>
                </a:solidFill>
                <a:latin typeface="+mj-lt"/>
              </a:rPr>
              <a:t>Agenda</a:t>
            </a:r>
          </a:p>
        </p:txBody>
      </p:sp>
      <p:pic>
        <p:nvPicPr>
          <p:cNvPr id="5" name="Imagen 6" descr="Logotipo&#10;&#10;Descripción generada automáticamente">
            <a:extLst>
              <a:ext uri="{FF2B5EF4-FFF2-40B4-BE49-F238E27FC236}">
                <a16:creationId xmlns:a16="http://schemas.microsoft.com/office/drawing/2014/main" id="{10C73E20-1300-9556-CCFC-5B67B2CC270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3234" y="555958"/>
            <a:ext cx="2438401" cy="222846"/>
          </a:xfrm>
          <a:prstGeom prst="rect">
            <a:avLst/>
          </a:prstGeom>
        </p:spPr>
      </p:pic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33276865-1B0C-EDBC-3EDC-242089424EBC}"/>
              </a:ext>
            </a:extLst>
          </p:cNvPr>
          <p:cNvSpPr txBox="1">
            <a:spLocks/>
          </p:cNvSpPr>
          <p:nvPr/>
        </p:nvSpPr>
        <p:spPr>
          <a:xfrm>
            <a:off x="88492" y="1729624"/>
            <a:ext cx="11828206" cy="304885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cher Medium" pitchFamily="50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cher Medium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cher Medium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cher Medium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cher Medium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 fontAlgn="auto">
              <a:lnSpc>
                <a:spcPct val="120000"/>
              </a:lnSpc>
              <a:spcAft>
                <a:spcPts val="0"/>
              </a:spcAft>
              <a:buSzPct val="85000"/>
              <a:buFont typeface="Wingdings" panose="05000000000000000000" pitchFamily="2" charset="2"/>
              <a:buChar char="§"/>
            </a:pPr>
            <a:r>
              <a:rPr lang="pt-BR" sz="28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SoEnergy.</a:t>
            </a:r>
          </a:p>
          <a:p>
            <a:pPr lvl="1" algn="just" fontAlgn="auto">
              <a:lnSpc>
                <a:spcPct val="120000"/>
              </a:lnSpc>
              <a:spcAft>
                <a:spcPts val="0"/>
              </a:spcAft>
              <a:buSzPct val="85000"/>
              <a:buFont typeface="Wingdings" panose="05000000000000000000" pitchFamily="2" charset="2"/>
              <a:buChar char="§"/>
            </a:pPr>
            <a:r>
              <a:rPr lang="pt-BR" sz="28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Segmentos de Negócios.</a:t>
            </a:r>
          </a:p>
          <a:p>
            <a:pPr lvl="1" algn="just" fontAlgn="auto">
              <a:lnSpc>
                <a:spcPct val="120000"/>
              </a:lnSpc>
              <a:spcAft>
                <a:spcPts val="0"/>
              </a:spcAft>
              <a:buSzPct val="85000"/>
              <a:buFont typeface="Wingdings" panose="05000000000000000000" pitchFamily="2" charset="2"/>
              <a:buChar char="§"/>
            </a:pPr>
            <a:r>
              <a:rPr lang="pt-BR" sz="28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Presença.</a:t>
            </a:r>
          </a:p>
          <a:p>
            <a:pPr lvl="1" algn="just" fontAlgn="auto">
              <a:lnSpc>
                <a:spcPct val="120000"/>
              </a:lnSpc>
              <a:spcAft>
                <a:spcPts val="0"/>
              </a:spcAft>
              <a:buSzPct val="85000"/>
              <a:buFont typeface="Wingdings" panose="05000000000000000000" pitchFamily="2" charset="2"/>
              <a:buChar char="§"/>
            </a:pPr>
            <a:r>
              <a:rPr lang="pt-BR" sz="28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Nossa participação em climatização.</a:t>
            </a:r>
          </a:p>
          <a:p>
            <a:pPr lvl="1" algn="just" fontAlgn="auto">
              <a:lnSpc>
                <a:spcPct val="120000"/>
              </a:lnSpc>
              <a:spcAft>
                <a:spcPts val="0"/>
              </a:spcAft>
              <a:buSzPct val="85000"/>
              <a:buFont typeface="Wingdings" panose="05000000000000000000" pitchFamily="2" charset="2"/>
              <a:buChar char="§"/>
            </a:pPr>
            <a:r>
              <a:rPr lang="pt-BR" sz="28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Referencias.</a:t>
            </a:r>
          </a:p>
          <a:p>
            <a:pPr marL="457200" lvl="1" indent="0" algn="just" fontAlgn="auto">
              <a:lnSpc>
                <a:spcPct val="120000"/>
              </a:lnSpc>
              <a:spcAft>
                <a:spcPts val="0"/>
              </a:spcAft>
              <a:buSzPct val="85000"/>
              <a:buNone/>
            </a:pPr>
            <a:endParaRPr lang="es-ES" sz="2000" dirty="0">
              <a:latin typeface="Calibri Light" panose="020F0302020204030204" pitchFamily="34" charset="0"/>
            </a:endParaRPr>
          </a:p>
          <a:p>
            <a:pPr lvl="1" algn="just" fontAlgn="auto">
              <a:lnSpc>
                <a:spcPct val="120000"/>
              </a:lnSpc>
              <a:spcAft>
                <a:spcPts val="0"/>
              </a:spcAft>
              <a:buSzPct val="85000"/>
              <a:buBlip>
                <a:blip r:embed="rId3"/>
              </a:buBlip>
            </a:pPr>
            <a:endParaRPr lang="es-ES" sz="2000" dirty="0">
              <a:latin typeface="Calibri Light" panose="020F0302020204030204" pitchFamily="34" charset="0"/>
            </a:endParaRPr>
          </a:p>
          <a:p>
            <a:pPr marL="457200" lvl="1" indent="0" fontAlgn="auto">
              <a:lnSpc>
                <a:spcPct val="120000"/>
              </a:lnSpc>
              <a:spcAft>
                <a:spcPts val="0"/>
              </a:spcAft>
              <a:buSzPct val="85000"/>
              <a:buNone/>
            </a:pPr>
            <a: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</a:rPr>
              <a:t>.</a:t>
            </a: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140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82E235-DB49-C4F3-BC01-CF23B347A8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FE1DFD7-B655-7A2A-A8D2-D8F3A18F0F8A}"/>
              </a:ext>
            </a:extLst>
          </p:cNvPr>
          <p:cNvSpPr txBox="1"/>
          <p:nvPr/>
        </p:nvSpPr>
        <p:spPr>
          <a:xfrm>
            <a:off x="1851829" y="648137"/>
            <a:ext cx="52257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4000" b="1" dirty="0">
                <a:solidFill>
                  <a:schemeClr val="accent4"/>
                </a:solidFill>
                <a:latin typeface="+mj-lt"/>
              </a:rPr>
              <a:t>Segmentos de </a:t>
            </a:r>
            <a:r>
              <a:rPr lang="es-CO" sz="4000" b="1" dirty="0" err="1">
                <a:solidFill>
                  <a:schemeClr val="accent4"/>
                </a:solidFill>
                <a:latin typeface="+mj-lt"/>
              </a:rPr>
              <a:t>Negócios</a:t>
            </a:r>
            <a:endParaRPr lang="es-CO" sz="4000" b="1" dirty="0">
              <a:solidFill>
                <a:schemeClr val="accent4"/>
              </a:solidFill>
              <a:latin typeface="+mj-lt"/>
            </a:endParaRPr>
          </a:p>
        </p:txBody>
      </p:sp>
      <p:pic>
        <p:nvPicPr>
          <p:cNvPr id="5" name="Imagen 6" descr="Logotipo&#10;&#10;Descripción generada automáticamente">
            <a:extLst>
              <a:ext uri="{FF2B5EF4-FFF2-40B4-BE49-F238E27FC236}">
                <a16:creationId xmlns:a16="http://schemas.microsoft.com/office/drawing/2014/main" id="{9731A59D-D107-C45D-E47D-A7DA1B0713D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3234" y="555958"/>
            <a:ext cx="2438401" cy="222846"/>
          </a:xfrm>
          <a:prstGeom prst="rect">
            <a:avLst/>
          </a:prstGeom>
        </p:spPr>
      </p:pic>
      <p:sp>
        <p:nvSpPr>
          <p:cNvPr id="2" name="Rectángulo 19">
            <a:extLst>
              <a:ext uri="{FF2B5EF4-FFF2-40B4-BE49-F238E27FC236}">
                <a16:creationId xmlns:a16="http://schemas.microsoft.com/office/drawing/2014/main" id="{E8CD7791-909A-B37A-80D3-D41DA1916359}"/>
              </a:ext>
            </a:extLst>
          </p:cNvPr>
          <p:cNvSpPr/>
          <p:nvPr/>
        </p:nvSpPr>
        <p:spPr>
          <a:xfrm>
            <a:off x="7623695" y="1804298"/>
            <a:ext cx="2556516" cy="3775164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accent1"/>
              </a:solidFill>
            </a:endParaRPr>
          </a:p>
        </p:txBody>
      </p:sp>
      <p:sp>
        <p:nvSpPr>
          <p:cNvPr id="6" name="Rectángulo 11">
            <a:extLst>
              <a:ext uri="{FF2B5EF4-FFF2-40B4-BE49-F238E27FC236}">
                <a16:creationId xmlns:a16="http://schemas.microsoft.com/office/drawing/2014/main" id="{310C689B-AFD2-34E8-46DD-0D28B953ED2D}"/>
              </a:ext>
            </a:extLst>
          </p:cNvPr>
          <p:cNvSpPr/>
          <p:nvPr/>
        </p:nvSpPr>
        <p:spPr>
          <a:xfrm>
            <a:off x="2011788" y="1804298"/>
            <a:ext cx="2556516" cy="3775164"/>
          </a:xfrm>
          <a:prstGeom prst="rect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" name="Rectángulo 15">
            <a:extLst>
              <a:ext uri="{FF2B5EF4-FFF2-40B4-BE49-F238E27FC236}">
                <a16:creationId xmlns:a16="http://schemas.microsoft.com/office/drawing/2014/main" id="{25390BF5-76EC-FCB9-9889-72FD7CE072A1}"/>
              </a:ext>
            </a:extLst>
          </p:cNvPr>
          <p:cNvSpPr/>
          <p:nvPr/>
        </p:nvSpPr>
        <p:spPr>
          <a:xfrm>
            <a:off x="4826706" y="1804298"/>
            <a:ext cx="2556516" cy="3775164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A0CC6964-7096-9A07-5917-4018CD52132C}"/>
              </a:ext>
            </a:extLst>
          </p:cNvPr>
          <p:cNvGrpSpPr/>
          <p:nvPr/>
        </p:nvGrpSpPr>
        <p:grpSpPr>
          <a:xfrm>
            <a:off x="2011788" y="1804298"/>
            <a:ext cx="8375449" cy="3775164"/>
            <a:chOff x="2011788" y="1804298"/>
            <a:chExt cx="8375449" cy="3775164"/>
          </a:xfrm>
        </p:grpSpPr>
        <p:sp>
          <p:nvSpPr>
            <p:cNvPr id="9" name="Rectángulo 19">
              <a:extLst>
                <a:ext uri="{FF2B5EF4-FFF2-40B4-BE49-F238E27FC236}">
                  <a16:creationId xmlns:a16="http://schemas.microsoft.com/office/drawing/2014/main" id="{A7407AA0-64FF-515A-F2DD-19B1A6667681}"/>
                </a:ext>
              </a:extLst>
            </p:cNvPr>
            <p:cNvSpPr/>
            <p:nvPr/>
          </p:nvSpPr>
          <p:spPr>
            <a:xfrm>
              <a:off x="7623695" y="1804298"/>
              <a:ext cx="2556516" cy="3775164"/>
            </a:xfrm>
            <a:prstGeom prst="rect">
              <a:avLst/>
            </a:prstGeom>
            <a:solidFill>
              <a:schemeClr val="accent2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>
                <a:solidFill>
                  <a:schemeClr val="accent1"/>
                </a:solidFill>
              </a:endParaRPr>
            </a:p>
          </p:txBody>
        </p:sp>
        <p:sp>
          <p:nvSpPr>
            <p:cNvPr id="10" name="CuadroTexto 5">
              <a:extLst>
                <a:ext uri="{FF2B5EF4-FFF2-40B4-BE49-F238E27FC236}">
                  <a16:creationId xmlns:a16="http://schemas.microsoft.com/office/drawing/2014/main" id="{728C5BBA-1968-AD06-BBB7-9CE2B7B958B3}"/>
                </a:ext>
              </a:extLst>
            </p:cNvPr>
            <p:cNvSpPr txBox="1"/>
            <p:nvPr/>
          </p:nvSpPr>
          <p:spPr>
            <a:xfrm>
              <a:off x="2118526" y="3129652"/>
              <a:ext cx="2556515" cy="150041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dirty="0" err="1">
                  <a:solidFill>
                    <a:schemeClr val="accent4"/>
                  </a:solidFill>
                  <a:latin typeface="Inter Medium Italic" panose="02000503000000020004" pitchFamily="2" charset="0"/>
                  <a:ea typeface="Inter Medium Italic" panose="02000503000000020004" pitchFamily="2" charset="0"/>
                </a:rPr>
                <a:t>Geração</a:t>
              </a:r>
              <a:r>
                <a:rPr lang="es-ES" dirty="0">
                  <a:solidFill>
                    <a:schemeClr val="accent4"/>
                  </a:solidFill>
                  <a:latin typeface="Inter Medium Italic" panose="02000503000000020004" pitchFamily="2" charset="0"/>
                  <a:ea typeface="Inter Medium Italic" panose="02000503000000020004" pitchFamily="2" charset="0"/>
                </a:rPr>
                <a:t> </a:t>
              </a:r>
              <a:r>
                <a:rPr lang="es-ES" dirty="0" err="1">
                  <a:solidFill>
                    <a:schemeClr val="accent4"/>
                  </a:solidFill>
                  <a:latin typeface="Inter Medium Italic" panose="02000503000000020004" pitchFamily="2" charset="0"/>
                  <a:ea typeface="Inter Medium Italic" panose="02000503000000020004" pitchFamily="2" charset="0"/>
                </a:rPr>
                <a:t>Termoeletrica</a:t>
              </a:r>
              <a:endParaRPr lang="es-ES" dirty="0">
                <a:solidFill>
                  <a:schemeClr val="accent4"/>
                </a:solidFill>
                <a:latin typeface="Inter Medium Italic" panose="02000503000000020004" pitchFamily="2" charset="0"/>
                <a:ea typeface="Inter Medium Italic" panose="02000503000000020004" pitchFamily="2" charset="0"/>
              </a:endParaRPr>
            </a:p>
            <a:p>
              <a:r>
                <a:rPr lang="es-ES" sz="1050" dirty="0">
                  <a:latin typeface="Inter Light" panose="02000503000000020004" pitchFamily="2" charset="0"/>
                  <a:ea typeface="Inter Light" panose="02000503000000020004" pitchFamily="2" charset="0"/>
                </a:rPr>
                <a:t>Gas Natural</a:t>
              </a:r>
            </a:p>
            <a:p>
              <a:r>
                <a:rPr lang="es-ES" sz="1050" dirty="0">
                  <a:latin typeface="Inter Light" panose="02000503000000020004" pitchFamily="2" charset="0"/>
                  <a:ea typeface="Inter Light" panose="02000503000000020004" pitchFamily="2" charset="0"/>
                </a:rPr>
                <a:t>GLP</a:t>
              </a:r>
            </a:p>
            <a:p>
              <a:r>
                <a:rPr lang="es-ES" sz="1050" dirty="0" err="1">
                  <a:latin typeface="Inter Light" panose="02000503000000020004" pitchFamily="2" charset="0"/>
                  <a:ea typeface="Inter Light" panose="02000503000000020004" pitchFamily="2" charset="0"/>
                </a:rPr>
                <a:t>Cogeração</a:t>
              </a:r>
              <a:endParaRPr lang="es-ES" sz="1050" dirty="0">
                <a:latin typeface="Inter Light" panose="02000503000000020004" pitchFamily="2" charset="0"/>
                <a:ea typeface="Inter Light" panose="02000503000000020004" pitchFamily="2" charset="0"/>
              </a:endParaRPr>
            </a:p>
            <a:p>
              <a:r>
                <a:rPr lang="es-ES" sz="1050" dirty="0">
                  <a:latin typeface="Inter Light" panose="02000503000000020004" pitchFamily="2" charset="0"/>
                  <a:ea typeface="Inter Light" panose="02000503000000020004" pitchFamily="2" charset="0"/>
                </a:rPr>
                <a:t>Diesel</a:t>
              </a:r>
            </a:p>
            <a:p>
              <a:r>
                <a:rPr lang="es-ES" sz="1050" dirty="0" err="1">
                  <a:latin typeface="Inter Light" panose="02000503000000020004" pitchFamily="2" charset="0"/>
                  <a:ea typeface="Inter Light" panose="02000503000000020004" pitchFamily="2" charset="0"/>
                </a:rPr>
                <a:t>Flare</a:t>
              </a:r>
              <a:r>
                <a:rPr lang="es-ES" sz="1050" dirty="0">
                  <a:latin typeface="Inter Light" panose="02000503000000020004" pitchFamily="2" charset="0"/>
                  <a:ea typeface="Inter Light" panose="02000503000000020004" pitchFamily="2" charset="0"/>
                </a:rPr>
                <a:t> Gas</a:t>
              </a:r>
            </a:p>
            <a:p>
              <a:r>
                <a:rPr lang="es-ES" sz="1050" dirty="0">
                  <a:latin typeface="Inter Light" panose="02000503000000020004" pitchFamily="2" charset="0"/>
                  <a:ea typeface="Inter Light" panose="02000503000000020004" pitchFamily="2" charset="0"/>
                </a:rPr>
                <a:t>HFO /Diesel</a:t>
              </a:r>
            </a:p>
            <a:p>
              <a:r>
                <a:rPr lang="es-ES" sz="1050" dirty="0" err="1">
                  <a:latin typeface="Inter Light" panose="02000503000000020004" pitchFamily="2" charset="0"/>
                  <a:ea typeface="Inter Light" panose="02000503000000020004" pitchFamily="2" charset="0"/>
                </a:rPr>
                <a:t>Soluções</a:t>
              </a:r>
              <a:r>
                <a:rPr lang="es-ES" sz="1050" dirty="0">
                  <a:latin typeface="Inter Light" panose="02000503000000020004" pitchFamily="2" charset="0"/>
                  <a:ea typeface="Inter Light" panose="02000503000000020004" pitchFamily="2" charset="0"/>
                </a:rPr>
                <a:t> de </a:t>
              </a:r>
              <a:r>
                <a:rPr lang="es-ES" sz="1050" dirty="0" err="1">
                  <a:latin typeface="Inter Light" panose="02000503000000020004" pitchFamily="2" charset="0"/>
                  <a:ea typeface="Inter Light" panose="02000503000000020004" pitchFamily="2" charset="0"/>
                </a:rPr>
                <a:t>emergência</a:t>
              </a:r>
              <a:endParaRPr lang="es-ES" sz="1050" dirty="0">
                <a:latin typeface="Inter Light" panose="02000503000000020004" pitchFamily="2" charset="0"/>
                <a:ea typeface="Inter Light" panose="02000503000000020004" pitchFamily="2" charset="0"/>
              </a:endParaRPr>
            </a:p>
          </p:txBody>
        </p:sp>
        <p:sp>
          <p:nvSpPr>
            <p:cNvPr id="11" name="CuadroTexto 8">
              <a:extLst>
                <a:ext uri="{FF2B5EF4-FFF2-40B4-BE49-F238E27FC236}">
                  <a16:creationId xmlns:a16="http://schemas.microsoft.com/office/drawing/2014/main" id="{7D927E8D-C9E3-8F2E-9A8F-F14489FCDBAF}"/>
                </a:ext>
              </a:extLst>
            </p:cNvPr>
            <p:cNvSpPr txBox="1"/>
            <p:nvPr/>
          </p:nvSpPr>
          <p:spPr>
            <a:xfrm>
              <a:off x="2130433" y="4612037"/>
              <a:ext cx="2142464" cy="8540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dirty="0" err="1">
                  <a:solidFill>
                    <a:schemeClr val="accent4"/>
                  </a:solidFill>
                  <a:latin typeface="Inter Medium Italic" panose="02000503000000020004" pitchFamily="2" charset="0"/>
                </a:rPr>
                <a:t>Renováveis</a:t>
              </a:r>
              <a:endParaRPr lang="es-ES" dirty="0">
                <a:solidFill>
                  <a:schemeClr val="accent4"/>
                </a:solidFill>
                <a:latin typeface="Inter Medium Italic" panose="02000503000000020004" pitchFamily="2" charset="0"/>
              </a:endParaRPr>
            </a:p>
            <a:p>
              <a:r>
                <a:rPr lang="es-ES" sz="1050" dirty="0" err="1">
                  <a:latin typeface="Inter Light" panose="02000503000000020004" pitchFamily="2" charset="0"/>
                  <a:ea typeface="Inter Light" panose="02000503000000020004" pitchFamily="2" charset="0"/>
                </a:rPr>
                <a:t>Soluções</a:t>
              </a:r>
              <a:r>
                <a:rPr lang="es-ES" sz="1050" dirty="0">
                  <a:latin typeface="Inter Light" panose="02000503000000020004" pitchFamily="2" charset="0"/>
                  <a:ea typeface="Inter Light" panose="02000503000000020004" pitchFamily="2" charset="0"/>
                </a:rPr>
                <a:t> híbridas</a:t>
              </a:r>
            </a:p>
            <a:p>
              <a:r>
                <a:rPr lang="es-ES" sz="1050" dirty="0" err="1">
                  <a:latin typeface="Inter Light" panose="02000503000000020004" pitchFamily="2" charset="0"/>
                  <a:ea typeface="Inter Light" panose="02000503000000020004" pitchFamily="2" charset="0"/>
                </a:rPr>
                <a:t>Soluções</a:t>
              </a:r>
              <a:r>
                <a:rPr lang="es-ES" sz="1050" dirty="0">
                  <a:latin typeface="Inter Light" panose="02000503000000020004" pitchFamily="2" charset="0"/>
                  <a:ea typeface="Inter Light" panose="02000503000000020004" pitchFamily="2" charset="0"/>
                </a:rPr>
                <a:t> </a:t>
              </a:r>
              <a:r>
                <a:rPr lang="es-ES" sz="1050" dirty="0" err="1">
                  <a:latin typeface="Inter Light" panose="02000503000000020004" pitchFamily="2" charset="0"/>
                  <a:ea typeface="Inter Light" panose="02000503000000020004" pitchFamily="2" charset="0"/>
                </a:rPr>
                <a:t>renováveis</a:t>
              </a:r>
              <a:endParaRPr lang="es-ES" sz="1050" dirty="0">
                <a:latin typeface="Inter Light" panose="02000503000000020004" pitchFamily="2" charset="0"/>
                <a:ea typeface="Inter Light" panose="02000503000000020004" pitchFamily="2" charset="0"/>
              </a:endParaRPr>
            </a:p>
            <a:p>
              <a:r>
                <a:rPr lang="es-ES" sz="1050" dirty="0" err="1">
                  <a:latin typeface="Inter Light" panose="02000503000000020004" pitchFamily="2" charset="0"/>
                  <a:ea typeface="Inter Light" panose="02000503000000020004" pitchFamily="2" charset="0"/>
                </a:rPr>
                <a:t>Armazenamento</a:t>
              </a:r>
              <a:r>
                <a:rPr lang="es-ES" sz="1050" dirty="0">
                  <a:latin typeface="Inter Light" panose="02000503000000020004" pitchFamily="2" charset="0"/>
                  <a:ea typeface="Inter Light" panose="02000503000000020004" pitchFamily="2" charset="0"/>
                </a:rPr>
                <a:t> de Energia</a:t>
              </a:r>
            </a:p>
          </p:txBody>
        </p:sp>
        <p:sp>
          <p:nvSpPr>
            <p:cNvPr id="12" name="CuadroTexto 10">
              <a:extLst>
                <a:ext uri="{FF2B5EF4-FFF2-40B4-BE49-F238E27FC236}">
                  <a16:creationId xmlns:a16="http://schemas.microsoft.com/office/drawing/2014/main" id="{0192A9F5-E6A9-7120-58A8-03E9EEDAC222}"/>
                </a:ext>
              </a:extLst>
            </p:cNvPr>
            <p:cNvSpPr txBox="1"/>
            <p:nvPr/>
          </p:nvSpPr>
          <p:spPr>
            <a:xfrm>
              <a:off x="2195179" y="1846940"/>
              <a:ext cx="2373125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CO" sz="2400" b="1" dirty="0">
                  <a:solidFill>
                    <a:schemeClr val="accent4"/>
                  </a:solidFill>
                  <a:latin typeface="Inter Black" panose="02000503000000020004" pitchFamily="2" charset="0"/>
                  <a:ea typeface="Inter Black" panose="02000503000000020004" pitchFamily="2" charset="0"/>
                </a:rPr>
                <a:t>01</a:t>
              </a:r>
            </a:p>
            <a:p>
              <a:r>
                <a:rPr lang="es-CO" b="1" dirty="0" err="1">
                  <a:solidFill>
                    <a:schemeClr val="accent4"/>
                  </a:solidFill>
                  <a:latin typeface="Inter" panose="02000503000000020004" pitchFamily="2" charset="0"/>
                  <a:ea typeface="Inter" panose="02000503000000020004" pitchFamily="2" charset="0"/>
                </a:rPr>
                <a:t>Geração</a:t>
              </a:r>
              <a:r>
                <a:rPr lang="es-CO" b="1" dirty="0">
                  <a:solidFill>
                    <a:schemeClr val="accent4"/>
                  </a:solidFill>
                  <a:latin typeface="Inter" panose="02000503000000020004" pitchFamily="2" charset="0"/>
                  <a:ea typeface="Inter" panose="02000503000000020004" pitchFamily="2" charset="0"/>
                </a:rPr>
                <a:t> de </a:t>
              </a:r>
              <a:r>
                <a:rPr lang="es-CO" b="1" dirty="0" err="1">
                  <a:solidFill>
                    <a:schemeClr val="accent4"/>
                  </a:solidFill>
                  <a:latin typeface="Inter" panose="02000503000000020004" pitchFamily="2" charset="0"/>
                  <a:ea typeface="Inter" panose="02000503000000020004" pitchFamily="2" charset="0"/>
                </a:rPr>
                <a:t>energia</a:t>
              </a:r>
              <a:endParaRPr lang="es-CO" b="1" dirty="0">
                <a:solidFill>
                  <a:schemeClr val="accent4"/>
                </a:solidFill>
                <a:latin typeface="Inter" panose="02000503000000020004" pitchFamily="2" charset="0"/>
                <a:ea typeface="Inter" panose="02000503000000020004" pitchFamily="2" charset="0"/>
              </a:endParaRPr>
            </a:p>
            <a:p>
              <a:endParaRPr lang="es-CO" b="1" dirty="0">
                <a:solidFill>
                  <a:schemeClr val="accent4"/>
                </a:solidFill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  <p:sp>
          <p:nvSpPr>
            <p:cNvPr id="13" name="Rectángulo 11">
              <a:extLst>
                <a:ext uri="{FF2B5EF4-FFF2-40B4-BE49-F238E27FC236}">
                  <a16:creationId xmlns:a16="http://schemas.microsoft.com/office/drawing/2014/main" id="{E40C4C67-00B1-859B-1454-5D1A39E5F865}"/>
                </a:ext>
              </a:extLst>
            </p:cNvPr>
            <p:cNvSpPr/>
            <p:nvPr/>
          </p:nvSpPr>
          <p:spPr>
            <a:xfrm>
              <a:off x="2011788" y="1804298"/>
              <a:ext cx="2556516" cy="3775164"/>
            </a:xfrm>
            <a:prstGeom prst="rect">
              <a:avLst/>
            </a:prstGeom>
            <a:noFill/>
            <a:ln w="57150"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4" name="CuadroTexto 12">
              <a:extLst>
                <a:ext uri="{FF2B5EF4-FFF2-40B4-BE49-F238E27FC236}">
                  <a16:creationId xmlns:a16="http://schemas.microsoft.com/office/drawing/2014/main" id="{A1C0570C-150F-2739-D19C-E737B2663EDD}"/>
                </a:ext>
              </a:extLst>
            </p:cNvPr>
            <p:cNvSpPr txBox="1"/>
            <p:nvPr/>
          </p:nvSpPr>
          <p:spPr>
            <a:xfrm>
              <a:off x="5028026" y="3112133"/>
              <a:ext cx="3035208" cy="18158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pt-B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4AF9E"/>
                  </a:solidFill>
                  <a:effectLst/>
                  <a:uLnTx/>
                  <a:uFillTx/>
                  <a:latin typeface="Inter SemiBold Italic" panose="02000503000000020004" pitchFamily="2" charset="0"/>
                  <a:ea typeface="Inter SemiBold Italic" panose="02000503000000020004" pitchFamily="2" charset="0"/>
                  <a:cs typeface="+mn-cs"/>
                </a:rPr>
                <a:t>Serviços </a:t>
              </a:r>
              <a:endParaRPr lang="es-ES" sz="1600" b="1" dirty="0">
                <a:solidFill>
                  <a:schemeClr val="accent1"/>
                </a:solidFill>
                <a:latin typeface="Inter SemiBold Italic" panose="02000503000000020004" pitchFamily="2" charset="0"/>
                <a:ea typeface="Inter SemiBold Italic" panose="02000503000000020004" pitchFamily="2" charset="0"/>
              </a:endParaRPr>
            </a:p>
            <a:p>
              <a:r>
                <a:rPr lang="es-ES" sz="1600" dirty="0" err="1">
                  <a:latin typeface="Inter Light" panose="02000503000000020004" pitchFamily="2" charset="0"/>
                  <a:ea typeface="Inter Light" panose="02000503000000020004" pitchFamily="2" charset="0"/>
                </a:rPr>
                <a:t>Recuperação</a:t>
              </a:r>
              <a:r>
                <a:rPr lang="es-ES" sz="1600" dirty="0">
                  <a:latin typeface="Inter Light" panose="02000503000000020004" pitchFamily="2" charset="0"/>
                  <a:ea typeface="Inter Light" panose="02000503000000020004" pitchFamily="2" charset="0"/>
                </a:rPr>
                <a:t> de </a:t>
              </a:r>
              <a:r>
                <a:rPr lang="es-ES" sz="1600" dirty="0" err="1">
                  <a:latin typeface="Inter Light" panose="02000503000000020004" pitchFamily="2" charset="0"/>
                  <a:ea typeface="Inter Light" panose="02000503000000020004" pitchFamily="2" charset="0"/>
                </a:rPr>
                <a:t>água</a:t>
              </a:r>
              <a:r>
                <a:rPr lang="es-ES" sz="1600" dirty="0">
                  <a:latin typeface="Inter Light" panose="02000503000000020004" pitchFamily="2" charset="0"/>
                  <a:ea typeface="Inter Light" panose="02000503000000020004" pitchFamily="2" charset="0"/>
                </a:rPr>
                <a:t> para </a:t>
              </a:r>
              <a:r>
                <a:rPr lang="es-ES" sz="1600" dirty="0" err="1">
                  <a:latin typeface="Inter Light" panose="02000503000000020004" pitchFamily="2" charset="0"/>
                  <a:ea typeface="Inter Light" panose="02000503000000020004" pitchFamily="2" charset="0"/>
                </a:rPr>
                <a:t>processos</a:t>
              </a:r>
              <a:endParaRPr lang="es-ES" sz="1600" dirty="0">
                <a:latin typeface="Inter Light" panose="02000503000000020004" pitchFamily="2" charset="0"/>
                <a:ea typeface="Inter Light" panose="02000503000000020004" pitchFamily="2" charset="0"/>
              </a:endParaRPr>
            </a:p>
            <a:p>
              <a:r>
                <a:rPr lang="es-ES" sz="1600" dirty="0" err="1">
                  <a:latin typeface="Inter Light" panose="02000503000000020004" pitchFamily="2" charset="0"/>
                  <a:ea typeface="Inter Light" panose="02000503000000020004" pitchFamily="2" charset="0"/>
                </a:rPr>
                <a:t>Dessalinização</a:t>
              </a:r>
              <a:endParaRPr lang="es-ES" sz="1600" dirty="0">
                <a:latin typeface="Inter Light" panose="02000503000000020004" pitchFamily="2" charset="0"/>
                <a:ea typeface="Inter Light" panose="02000503000000020004" pitchFamily="2" charset="0"/>
              </a:endParaRPr>
            </a:p>
            <a:p>
              <a:r>
                <a:rPr lang="es-ES" sz="1600" dirty="0">
                  <a:latin typeface="Inter Light" panose="02000503000000020004" pitchFamily="2" charset="0"/>
                  <a:ea typeface="Inter Light" panose="02000503000000020004" pitchFamily="2" charset="0"/>
                </a:rPr>
                <a:t>Venda de </a:t>
              </a:r>
              <a:r>
                <a:rPr lang="es-ES" sz="1600" dirty="0" err="1">
                  <a:latin typeface="Inter Light" panose="02000503000000020004" pitchFamily="2" charset="0"/>
                  <a:ea typeface="Inter Light" panose="02000503000000020004" pitchFamily="2" charset="0"/>
                </a:rPr>
                <a:t>equipamentos</a:t>
              </a:r>
              <a:endParaRPr lang="es-ES" sz="1600" dirty="0">
                <a:latin typeface="Inter Light" panose="02000503000000020004" pitchFamily="2" charset="0"/>
                <a:ea typeface="Inter Light" panose="02000503000000020004" pitchFamily="2" charset="0"/>
              </a:endParaRPr>
            </a:p>
            <a:p>
              <a:r>
                <a:rPr lang="es-ES" sz="1600" dirty="0" err="1">
                  <a:latin typeface="Inter Light" panose="02000503000000020004" pitchFamily="2" charset="0"/>
                  <a:ea typeface="Inter Light" panose="02000503000000020004" pitchFamily="2" charset="0"/>
                </a:rPr>
                <a:t>Manutenções</a:t>
              </a:r>
              <a:endParaRPr lang="es-ES" sz="1600" dirty="0">
                <a:latin typeface="Inter Light" panose="02000503000000020004" pitchFamily="2" charset="0"/>
                <a:ea typeface="Inter Light" panose="02000503000000020004" pitchFamily="2" charset="0"/>
              </a:endParaRPr>
            </a:p>
            <a:p>
              <a:r>
                <a:rPr lang="es-ES" sz="1600" dirty="0" err="1">
                  <a:latin typeface="Inter Light" panose="02000503000000020004" pitchFamily="2" charset="0"/>
                  <a:ea typeface="Inter Light" panose="02000503000000020004" pitchFamily="2" charset="0"/>
                </a:rPr>
                <a:t>Soluções</a:t>
              </a:r>
              <a:r>
                <a:rPr lang="es-ES" sz="1600" dirty="0">
                  <a:latin typeface="Inter Light" panose="02000503000000020004" pitchFamily="2" charset="0"/>
                  <a:ea typeface="Inter Light" panose="02000503000000020004" pitchFamily="2" charset="0"/>
                </a:rPr>
                <a:t> e </a:t>
              </a:r>
              <a:r>
                <a:rPr lang="es-ES" sz="1600" dirty="0" err="1">
                  <a:latin typeface="Inter Light" panose="02000503000000020004" pitchFamily="2" charset="0"/>
                  <a:ea typeface="Inter Light" panose="02000503000000020004" pitchFamily="2" charset="0"/>
                </a:rPr>
                <a:t>aplicações</a:t>
              </a:r>
              <a:endParaRPr lang="es-ES" sz="1600" dirty="0">
                <a:latin typeface="Inter Light" panose="02000503000000020004" pitchFamily="2" charset="0"/>
                <a:ea typeface="Inter Light" panose="02000503000000020004" pitchFamily="2" charset="0"/>
              </a:endParaRPr>
            </a:p>
          </p:txBody>
        </p: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8E4F2F36-C030-576B-C1EE-D6AA8B59DDFB}"/>
                </a:ext>
              </a:extLst>
            </p:cNvPr>
            <p:cNvSpPr txBox="1"/>
            <p:nvPr/>
          </p:nvSpPr>
          <p:spPr>
            <a:xfrm>
              <a:off x="5047749" y="1942606"/>
              <a:ext cx="1989161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CO" sz="2400" b="1" dirty="0">
                  <a:solidFill>
                    <a:schemeClr val="accent1"/>
                  </a:solidFill>
                  <a:latin typeface="Inter Black" panose="02000503000000020004" pitchFamily="2" charset="0"/>
                  <a:ea typeface="Inter Black" panose="02000503000000020004" pitchFamily="2" charset="0"/>
                </a:rPr>
                <a:t>02</a:t>
              </a:r>
            </a:p>
            <a:p>
              <a:r>
                <a:rPr lang="es-CO" b="1" dirty="0" err="1">
                  <a:solidFill>
                    <a:schemeClr val="accent1"/>
                  </a:solidFill>
                  <a:latin typeface="Inter" panose="02000503000000020004" pitchFamily="2" charset="0"/>
                  <a:ea typeface="Inter" panose="02000503000000020004" pitchFamily="2" charset="0"/>
                </a:rPr>
                <a:t>Tratamento</a:t>
              </a:r>
              <a:r>
                <a:rPr lang="es-CO" b="1" dirty="0">
                  <a:solidFill>
                    <a:schemeClr val="accent1"/>
                  </a:solidFill>
                  <a:latin typeface="Inter" panose="02000503000000020004" pitchFamily="2" charset="0"/>
                  <a:ea typeface="Inter" panose="02000503000000020004" pitchFamily="2" charset="0"/>
                </a:rPr>
                <a:t> de </a:t>
              </a:r>
              <a:r>
                <a:rPr lang="es-CO" b="1" dirty="0" err="1">
                  <a:solidFill>
                    <a:schemeClr val="accent1"/>
                  </a:solidFill>
                  <a:latin typeface="Inter" panose="02000503000000020004" pitchFamily="2" charset="0"/>
                  <a:ea typeface="Inter" panose="02000503000000020004" pitchFamily="2" charset="0"/>
                </a:rPr>
                <a:t>água</a:t>
              </a:r>
              <a:endParaRPr lang="es-CO" b="1" dirty="0">
                <a:solidFill>
                  <a:schemeClr val="accent1"/>
                </a:solidFill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C92C599D-7986-17D1-A6F5-47E9779734EE}"/>
                </a:ext>
              </a:extLst>
            </p:cNvPr>
            <p:cNvSpPr/>
            <p:nvPr/>
          </p:nvSpPr>
          <p:spPr>
            <a:xfrm>
              <a:off x="4826706" y="1804298"/>
              <a:ext cx="2556516" cy="3775164"/>
            </a:xfrm>
            <a:prstGeom prst="rect">
              <a:avLst/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702E889C-2780-567A-1946-E872222EE8D3}"/>
                </a:ext>
              </a:extLst>
            </p:cNvPr>
            <p:cNvSpPr txBox="1"/>
            <p:nvPr/>
          </p:nvSpPr>
          <p:spPr>
            <a:xfrm>
              <a:off x="7641624" y="3106506"/>
              <a:ext cx="2745613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1600" dirty="0" err="1">
                  <a:solidFill>
                    <a:schemeClr val="bg1"/>
                  </a:solidFill>
                  <a:latin typeface="Inter Medium Italic" panose="02000503000000020004" pitchFamily="2" charset="0"/>
                </a:rPr>
                <a:t>Soluções</a:t>
              </a:r>
              <a:r>
                <a:rPr lang="es-ES" sz="1600" dirty="0">
                  <a:solidFill>
                    <a:schemeClr val="bg1"/>
                  </a:solidFill>
                  <a:latin typeface="Inter Medium Italic" panose="02000503000000020004" pitchFamily="2" charset="0"/>
                </a:rPr>
                <a:t> </a:t>
              </a:r>
              <a:r>
                <a:rPr lang="es-ES" sz="1600" dirty="0" err="1">
                  <a:solidFill>
                    <a:schemeClr val="bg1"/>
                  </a:solidFill>
                  <a:latin typeface="Inter Medium Italic" panose="02000503000000020004" pitchFamily="2" charset="0"/>
                </a:rPr>
                <a:t>temporárias</a:t>
              </a:r>
              <a:r>
                <a:rPr lang="es-ES" sz="1600" dirty="0">
                  <a:solidFill>
                    <a:schemeClr val="bg1"/>
                  </a:solidFill>
                  <a:latin typeface="Inter Medium Italic" panose="02000503000000020004" pitchFamily="2" charset="0"/>
                </a:rPr>
                <a:t> </a:t>
              </a:r>
              <a:r>
                <a:rPr lang="es-ES" sz="1600" dirty="0" err="1">
                  <a:solidFill>
                    <a:schemeClr val="bg1"/>
                  </a:solidFill>
                  <a:latin typeface="Inter Medium Italic" panose="02000503000000020004" pitchFamily="2" charset="0"/>
                </a:rPr>
                <a:t>com</a:t>
              </a:r>
              <a:r>
                <a:rPr lang="es-ES" sz="1600" dirty="0">
                  <a:solidFill>
                    <a:schemeClr val="bg1"/>
                  </a:solidFill>
                  <a:latin typeface="Inter Medium Italic" panose="02000503000000020004" pitchFamily="2" charset="0"/>
                </a:rPr>
                <a:t> </a:t>
              </a:r>
              <a:r>
                <a:rPr lang="es-ES" sz="1600" dirty="0" err="1">
                  <a:solidFill>
                    <a:schemeClr val="bg1"/>
                  </a:solidFill>
                  <a:latin typeface="Inter Medium Italic" panose="02000503000000020004" pitchFamily="2" charset="0"/>
                </a:rPr>
                <a:t>aplicação</a:t>
              </a:r>
              <a:r>
                <a:rPr lang="es-ES" sz="1600" dirty="0">
                  <a:solidFill>
                    <a:schemeClr val="bg1"/>
                  </a:solidFill>
                  <a:latin typeface="Inter Medium Italic" panose="02000503000000020004" pitchFamily="2" charset="0"/>
                </a:rPr>
                <a:t> de </a:t>
              </a:r>
              <a:r>
                <a:rPr lang="es-ES" sz="1600" dirty="0" err="1">
                  <a:solidFill>
                    <a:schemeClr val="bg1"/>
                  </a:solidFill>
                  <a:latin typeface="Inter Medium Italic" panose="02000503000000020004" pitchFamily="2" charset="0"/>
                </a:rPr>
                <a:t>Chillers</a:t>
              </a:r>
              <a:endParaRPr lang="es-ES" sz="1600" dirty="0">
                <a:solidFill>
                  <a:schemeClr val="bg1"/>
                </a:solidFill>
                <a:latin typeface="Inter Medium Italic" panose="02000503000000020004" pitchFamily="2" charset="0"/>
              </a:endParaRPr>
            </a:p>
            <a:p>
              <a:r>
                <a:rPr lang="es-ES" sz="1600" dirty="0" err="1">
                  <a:solidFill>
                    <a:schemeClr val="bg1"/>
                  </a:solidFill>
                  <a:latin typeface="Inter Medium Italic" panose="02000503000000020004" pitchFamily="2" charset="0"/>
                </a:rPr>
                <a:t>Manutenções</a:t>
              </a:r>
              <a:r>
                <a:rPr lang="es-ES" sz="1600" dirty="0">
                  <a:solidFill>
                    <a:schemeClr val="bg1"/>
                  </a:solidFill>
                  <a:latin typeface="Inter Medium Italic" panose="02000503000000020004" pitchFamily="2" charset="0"/>
                </a:rPr>
                <a:t> programadas</a:t>
              </a:r>
            </a:p>
            <a:p>
              <a:r>
                <a:rPr lang="es-ES" sz="1600" dirty="0" err="1">
                  <a:solidFill>
                    <a:schemeClr val="bg1"/>
                  </a:solidFill>
                  <a:latin typeface="Inter Medium Italic" panose="02000503000000020004" pitchFamily="2" charset="0"/>
                </a:rPr>
                <a:t>Soluções</a:t>
              </a:r>
              <a:r>
                <a:rPr lang="es-ES" sz="1600" dirty="0">
                  <a:solidFill>
                    <a:schemeClr val="bg1"/>
                  </a:solidFill>
                  <a:latin typeface="Inter Medium Italic" panose="02000503000000020004" pitchFamily="2" charset="0"/>
                </a:rPr>
                <a:t> </a:t>
              </a:r>
              <a:r>
                <a:rPr lang="es-ES" sz="1600" dirty="0" err="1">
                  <a:solidFill>
                    <a:schemeClr val="bg1"/>
                  </a:solidFill>
                  <a:latin typeface="Inter Medium Italic" panose="02000503000000020004" pitchFamily="2" charset="0"/>
                </a:rPr>
                <a:t>Emergenciais</a:t>
              </a:r>
              <a:endParaRPr lang="es-ES" sz="1600" dirty="0">
                <a:solidFill>
                  <a:schemeClr val="bg1"/>
                </a:solidFill>
                <a:latin typeface="Inter Medium Italic" panose="02000503000000020004" pitchFamily="2" charset="0"/>
              </a:endParaRPr>
            </a:p>
            <a:p>
              <a:r>
                <a:rPr lang="es-ES" sz="1600" dirty="0" err="1">
                  <a:solidFill>
                    <a:schemeClr val="bg1"/>
                  </a:solidFill>
                  <a:latin typeface="Inter Medium Italic" panose="02000503000000020004" pitchFamily="2" charset="0"/>
                </a:rPr>
                <a:t>Soluções</a:t>
              </a:r>
              <a:r>
                <a:rPr lang="es-ES" sz="1600" dirty="0">
                  <a:solidFill>
                    <a:schemeClr val="bg1"/>
                  </a:solidFill>
                  <a:latin typeface="Inter Medium Italic" panose="02000503000000020004" pitchFamily="2" charset="0"/>
                </a:rPr>
                <a:t> de longo </a:t>
              </a:r>
              <a:r>
                <a:rPr lang="es-ES" sz="1600" dirty="0" err="1">
                  <a:solidFill>
                    <a:schemeClr val="bg1"/>
                  </a:solidFill>
                  <a:latin typeface="Inter Medium Italic" panose="02000503000000020004" pitchFamily="2" charset="0"/>
                </a:rPr>
                <a:t>prazo</a:t>
              </a:r>
              <a:endParaRPr lang="es-ES" sz="1600" dirty="0">
                <a:solidFill>
                  <a:schemeClr val="bg1"/>
                </a:solidFill>
                <a:latin typeface="Inter Medium Italic" panose="02000503000000020004" pitchFamily="2" charset="0"/>
              </a:endParaRPr>
            </a:p>
          </p:txBody>
        </p:sp>
        <p:sp>
          <p:nvSpPr>
            <p:cNvPr id="18" name="CuadroTexto 18">
              <a:extLst>
                <a:ext uri="{FF2B5EF4-FFF2-40B4-BE49-F238E27FC236}">
                  <a16:creationId xmlns:a16="http://schemas.microsoft.com/office/drawing/2014/main" id="{427228F8-BDBE-18FD-79F9-A23E923BEC87}"/>
                </a:ext>
              </a:extLst>
            </p:cNvPr>
            <p:cNvSpPr txBox="1"/>
            <p:nvPr/>
          </p:nvSpPr>
          <p:spPr>
            <a:xfrm>
              <a:off x="7844738" y="1942606"/>
              <a:ext cx="1989161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CO" sz="2400" b="1" dirty="0">
                  <a:solidFill>
                    <a:schemeClr val="bg1"/>
                  </a:solidFill>
                  <a:latin typeface="Inter Black" panose="02000503000000020004" pitchFamily="2" charset="0"/>
                  <a:ea typeface="Inter Black" panose="02000503000000020004" pitchFamily="2" charset="0"/>
                </a:rPr>
                <a:t>03</a:t>
              </a:r>
            </a:p>
            <a:p>
              <a:r>
                <a:rPr lang="es-CO" b="1" dirty="0">
                  <a:solidFill>
                    <a:schemeClr val="bg1"/>
                  </a:solidFill>
                  <a:latin typeface="Inter" panose="02000503000000020004" pitchFamily="2" charset="0"/>
                  <a:ea typeface="Inter" panose="02000503000000020004" pitchFamily="2" charset="0"/>
                </a:rPr>
                <a:t>Controle de temperatura</a:t>
              </a:r>
            </a:p>
          </p:txBody>
        </p:sp>
        <p:sp>
          <p:nvSpPr>
            <p:cNvPr id="19" name="Rectángulo 22">
              <a:extLst>
                <a:ext uri="{FF2B5EF4-FFF2-40B4-BE49-F238E27FC236}">
                  <a16:creationId xmlns:a16="http://schemas.microsoft.com/office/drawing/2014/main" id="{1F9C3E16-07FB-9197-4105-AE94C7FA8CC2}"/>
                </a:ext>
              </a:extLst>
            </p:cNvPr>
            <p:cNvSpPr/>
            <p:nvPr/>
          </p:nvSpPr>
          <p:spPr>
            <a:xfrm>
              <a:off x="2011788" y="3042305"/>
              <a:ext cx="1706880" cy="457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dirty="0"/>
            </a:p>
          </p:txBody>
        </p:sp>
        <p:sp>
          <p:nvSpPr>
            <p:cNvPr id="20" name="Rectángulo 23">
              <a:extLst>
                <a:ext uri="{FF2B5EF4-FFF2-40B4-BE49-F238E27FC236}">
                  <a16:creationId xmlns:a16="http://schemas.microsoft.com/office/drawing/2014/main" id="{5B14D3DE-40A4-1E2C-2485-BA41A8F10CEB}"/>
                </a:ext>
              </a:extLst>
            </p:cNvPr>
            <p:cNvSpPr/>
            <p:nvPr/>
          </p:nvSpPr>
          <p:spPr>
            <a:xfrm>
              <a:off x="4805388" y="3036362"/>
              <a:ext cx="1706880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21" name="Rectángulo 24">
              <a:extLst>
                <a:ext uri="{FF2B5EF4-FFF2-40B4-BE49-F238E27FC236}">
                  <a16:creationId xmlns:a16="http://schemas.microsoft.com/office/drawing/2014/main" id="{0396BB26-A9D6-C786-30CD-38934E83DCE4}"/>
                </a:ext>
              </a:extLst>
            </p:cNvPr>
            <p:cNvSpPr/>
            <p:nvPr/>
          </p:nvSpPr>
          <p:spPr>
            <a:xfrm>
              <a:off x="7627788" y="3036362"/>
              <a:ext cx="1706880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2288920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03D0D47-F950-A17F-8866-BC438998C34E}"/>
              </a:ext>
            </a:extLst>
          </p:cNvPr>
          <p:cNvSpPr txBox="1"/>
          <p:nvPr/>
        </p:nvSpPr>
        <p:spPr>
          <a:xfrm>
            <a:off x="681790" y="569495"/>
            <a:ext cx="38967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4000" b="1" dirty="0">
                <a:solidFill>
                  <a:schemeClr val="accent4"/>
                </a:solidFill>
                <a:latin typeface="+mj-lt"/>
              </a:rPr>
              <a:t>Áreas de </a:t>
            </a:r>
            <a:r>
              <a:rPr lang="es-CO" sz="4000" b="1" dirty="0" err="1">
                <a:solidFill>
                  <a:schemeClr val="accent4"/>
                </a:solidFill>
                <a:latin typeface="+mj-lt"/>
              </a:rPr>
              <a:t>Atuação</a:t>
            </a:r>
            <a:endParaRPr lang="es-CO" sz="4000" b="1" dirty="0">
              <a:solidFill>
                <a:schemeClr val="accent4"/>
              </a:solidFill>
              <a:latin typeface="+mj-lt"/>
            </a:endParaRPr>
          </a:p>
        </p:txBody>
      </p:sp>
      <p:pic>
        <p:nvPicPr>
          <p:cNvPr id="5" name="Imagen 6" descr="Logotipo&#10;&#10;Descripción generada automáticamente">
            <a:extLst>
              <a:ext uri="{FF2B5EF4-FFF2-40B4-BE49-F238E27FC236}">
                <a16:creationId xmlns:a16="http://schemas.microsoft.com/office/drawing/2014/main" id="{BE152872-CD33-8999-F092-BE772AB993D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3234" y="555958"/>
            <a:ext cx="2438401" cy="222846"/>
          </a:xfrm>
          <a:prstGeom prst="rect">
            <a:avLst/>
          </a:prstGeom>
        </p:spPr>
      </p:pic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3D2B4785-14F1-87C3-D25E-244A7EE50C51}"/>
              </a:ext>
            </a:extLst>
          </p:cNvPr>
          <p:cNvSpPr txBox="1">
            <a:spLocks/>
          </p:cNvSpPr>
          <p:nvPr/>
        </p:nvSpPr>
        <p:spPr>
          <a:xfrm>
            <a:off x="88492" y="1729624"/>
            <a:ext cx="11828206" cy="269489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cher Medium" pitchFamily="50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cher Medium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cher Medium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cher Medium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cher Medium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 fontAlgn="auto">
              <a:lnSpc>
                <a:spcPct val="120000"/>
              </a:lnSpc>
              <a:spcAft>
                <a:spcPts val="0"/>
              </a:spcAft>
              <a:buSzPct val="85000"/>
              <a:buFont typeface="Wingdings" panose="05000000000000000000" pitchFamily="2" charset="2"/>
              <a:buChar char="§"/>
            </a:pPr>
            <a:r>
              <a:rPr lang="pt-BR" sz="28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Provedor global de soluções de energia, sistemas de tratamento de água, e controle de temperatura.</a:t>
            </a:r>
          </a:p>
          <a:p>
            <a:pPr lvl="1" algn="just" fontAlgn="auto">
              <a:lnSpc>
                <a:spcPct val="120000"/>
              </a:lnSpc>
              <a:spcAft>
                <a:spcPts val="0"/>
              </a:spcAft>
              <a:buSzPct val="85000"/>
              <a:buFont typeface="Wingdings" panose="05000000000000000000" pitchFamily="2" charset="2"/>
              <a:buChar char="§"/>
            </a:pPr>
            <a:r>
              <a:rPr lang="pt-BR" sz="28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Levamos soluções para clientes no SIN, Sistemas Isolados e diversas indústrias, entregando energia confiável.</a:t>
            </a:r>
          </a:p>
          <a:p>
            <a:pPr lvl="1" algn="just" fontAlgn="auto">
              <a:lnSpc>
                <a:spcPct val="120000"/>
              </a:lnSpc>
              <a:spcAft>
                <a:spcPts val="0"/>
              </a:spcAft>
              <a:buSzPct val="85000"/>
              <a:buFont typeface="Wingdings" panose="05000000000000000000" pitchFamily="2" charset="2"/>
              <a:buChar char="§"/>
            </a:pPr>
            <a:r>
              <a:rPr lang="pt-BR" sz="28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Fornecemos o projeto, instalação, operação e manutenção de nossas usinas de geração de energia, em diversas modalidades de contrato. </a:t>
            </a:r>
          </a:p>
          <a:p>
            <a:pPr marL="457200" lvl="1" indent="0" algn="just" fontAlgn="auto">
              <a:lnSpc>
                <a:spcPct val="120000"/>
              </a:lnSpc>
              <a:spcAft>
                <a:spcPts val="0"/>
              </a:spcAft>
              <a:buSzPct val="85000"/>
              <a:buNone/>
            </a:pPr>
            <a:endParaRPr lang="es-ES" sz="2000" dirty="0">
              <a:latin typeface="Calibri Light" panose="020F0302020204030204" pitchFamily="34" charset="0"/>
            </a:endParaRPr>
          </a:p>
          <a:p>
            <a:pPr lvl="1" algn="just" fontAlgn="auto">
              <a:lnSpc>
                <a:spcPct val="120000"/>
              </a:lnSpc>
              <a:spcAft>
                <a:spcPts val="0"/>
              </a:spcAft>
              <a:buSzPct val="85000"/>
              <a:buBlip>
                <a:blip r:embed="rId3"/>
              </a:buBlip>
            </a:pPr>
            <a:endParaRPr lang="es-ES" sz="2000" dirty="0">
              <a:latin typeface="Calibri Light" panose="020F0302020204030204" pitchFamily="34" charset="0"/>
            </a:endParaRPr>
          </a:p>
          <a:p>
            <a:pPr marL="457200" lvl="1" indent="0" fontAlgn="auto">
              <a:lnSpc>
                <a:spcPct val="120000"/>
              </a:lnSpc>
              <a:spcAft>
                <a:spcPts val="0"/>
              </a:spcAft>
              <a:buSzPct val="85000"/>
              <a:buNone/>
            </a:pPr>
            <a: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</a:rPr>
              <a:t>.</a:t>
            </a: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989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Enarsa - Bariloche, Argentina - SoEnergy">
            <a:extLst>
              <a:ext uri="{FF2B5EF4-FFF2-40B4-BE49-F238E27FC236}">
                <a16:creationId xmlns:a16="http://schemas.microsoft.com/office/drawing/2014/main" id="{B916B147-9358-FDD2-5544-A4F504FF11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00" r="24250"/>
          <a:stretch/>
        </p:blipFill>
        <p:spPr bwMode="auto">
          <a:xfrm>
            <a:off x="8116562" y="1088432"/>
            <a:ext cx="3719214" cy="4847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Isosceles Triangle 13">
            <a:extLst>
              <a:ext uri="{FF2B5EF4-FFF2-40B4-BE49-F238E27FC236}">
                <a16:creationId xmlns:a16="http://schemas.microsoft.com/office/drawing/2014/main" id="{31BCA7CD-DA67-7A27-FE22-4FC8B5B5CF91}"/>
              </a:ext>
            </a:extLst>
          </p:cNvPr>
          <p:cNvSpPr/>
          <p:nvPr/>
        </p:nvSpPr>
        <p:spPr>
          <a:xfrm>
            <a:off x="3996664" y="448651"/>
            <a:ext cx="5086350" cy="5487601"/>
          </a:xfrm>
          <a:prstGeom prst="triangl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DE56E0B1-89BF-825D-F469-9CACB361B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8243E">
                    <a:tint val="75000"/>
                  </a:srgbClr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Confidential</a:t>
            </a:r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srgbClr val="18243E">
                  <a:tint val="75000"/>
                </a:srgbClr>
              </a:solidFill>
              <a:effectLst/>
              <a:uLnTx/>
              <a:uFillTx/>
              <a:latin typeface="Inter"/>
              <a:ea typeface="+mn-ea"/>
              <a:cs typeface="+mn-cs"/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FEFCF00D-5AC4-AAE3-5A74-282338E5D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279CBC-B292-40E9-B1BF-CB5F5D21536A}" type="slidenum">
              <a:rPr kumimoji="0" lang="es-CO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8243E">
                    <a:tint val="75000"/>
                  </a:srgbClr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srgbClr val="18243E">
                  <a:tint val="75000"/>
                </a:srgbClr>
              </a:solidFill>
              <a:effectLst/>
              <a:uLnTx/>
              <a:uFillTx/>
              <a:latin typeface="Inter"/>
              <a:ea typeface="+mn-ea"/>
              <a:cs typeface="+mn-cs"/>
            </a:endParaRPr>
          </a:p>
        </p:txBody>
      </p:sp>
      <p:sp>
        <p:nvSpPr>
          <p:cNvPr id="4" name="Título 5">
            <a:extLst>
              <a:ext uri="{FF2B5EF4-FFF2-40B4-BE49-F238E27FC236}">
                <a16:creationId xmlns:a16="http://schemas.microsoft.com/office/drawing/2014/main" id="{D1E3E866-3394-9ACA-85B7-FA03BC6639FE}"/>
              </a:ext>
            </a:extLst>
          </p:cNvPr>
          <p:cNvSpPr txBox="1">
            <a:spLocks/>
          </p:cNvSpPr>
          <p:nvPr/>
        </p:nvSpPr>
        <p:spPr>
          <a:xfrm>
            <a:off x="196643" y="244779"/>
            <a:ext cx="11353800" cy="1157167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es-CO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3600">
                <a:solidFill>
                  <a:srgbClr val="F9A81D"/>
                </a:solidFill>
                <a:latin typeface="Calibri Light" panose="020F0302020204030204"/>
                <a:ea typeface="+mj-ea"/>
                <a:cs typeface="Calibri Ligh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419" sz="4000" b="1" i="1" dirty="0">
                <a:solidFill>
                  <a:srgbClr val="F9A81E"/>
                </a:solidFill>
                <a:latin typeface="Inter ExtraBold"/>
              </a:rPr>
              <a:t>Energy as a </a:t>
            </a:r>
            <a:r>
              <a:rPr lang="es-419" sz="4000" b="1" i="1" dirty="0" err="1">
                <a:solidFill>
                  <a:srgbClr val="F9A81E"/>
                </a:solidFill>
                <a:latin typeface="Inter ExtraBold"/>
              </a:rPr>
              <a:t>Service</a:t>
            </a:r>
            <a:endParaRPr lang="es-419" sz="4000" b="1" i="1" dirty="0">
              <a:solidFill>
                <a:srgbClr val="F9A81E"/>
              </a:solidFill>
              <a:latin typeface="Inter ExtraBold"/>
            </a:endParaRPr>
          </a:p>
        </p:txBody>
      </p:sp>
      <p:pic>
        <p:nvPicPr>
          <p:cNvPr id="17" name="Imagen 6" descr="Logotipo&#10;&#10;Descripción generada automáticamente">
            <a:extLst>
              <a:ext uri="{FF2B5EF4-FFF2-40B4-BE49-F238E27FC236}">
                <a16:creationId xmlns:a16="http://schemas.microsoft.com/office/drawing/2014/main" id="{C34DE448-12F2-0F44-02FF-F670A86880B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3234" y="555958"/>
            <a:ext cx="2438401" cy="222846"/>
          </a:xfrm>
          <a:prstGeom prst="rect">
            <a:avLst/>
          </a:prstGeom>
        </p:spPr>
      </p:pic>
      <p:sp>
        <p:nvSpPr>
          <p:cNvPr id="5" name="TextBox 52">
            <a:extLst>
              <a:ext uri="{FF2B5EF4-FFF2-40B4-BE49-F238E27FC236}">
                <a16:creationId xmlns:a16="http://schemas.microsoft.com/office/drawing/2014/main" id="{9DDC9AD6-216F-D83A-5932-8124C0D3AD7F}"/>
              </a:ext>
            </a:extLst>
          </p:cNvPr>
          <p:cNvSpPr txBox="1"/>
          <p:nvPr/>
        </p:nvSpPr>
        <p:spPr>
          <a:xfrm>
            <a:off x="196643" y="978176"/>
            <a:ext cx="8268930" cy="472437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  <a:buClr>
                <a:srgbClr val="003F7B"/>
              </a:buClr>
              <a:defRPr/>
            </a:pPr>
            <a:endParaRPr lang="en-US" b="1" dirty="0">
              <a:solidFill>
                <a:schemeClr val="bg2">
                  <a:lumMod val="50000"/>
                </a:schemeClr>
              </a:solidFill>
              <a:ea typeface="+mn-lt"/>
              <a:cs typeface="+mn-lt"/>
            </a:endParaRPr>
          </a:p>
          <a:p>
            <a:pPr>
              <a:spcBef>
                <a:spcPts val="300"/>
              </a:spcBef>
              <a:spcAft>
                <a:spcPts val="300"/>
              </a:spcAft>
              <a:buClr>
                <a:srgbClr val="003F7B"/>
              </a:buClr>
              <a:defRPr/>
            </a:pPr>
            <a:r>
              <a:rPr lang="en-US" b="1" dirty="0" err="1">
                <a:solidFill>
                  <a:schemeClr val="bg2">
                    <a:lumMod val="50000"/>
                  </a:schemeClr>
                </a:solidFill>
                <a:ea typeface="+mn-lt"/>
                <a:cs typeface="+mn-lt"/>
              </a:rPr>
              <a:t>Plantas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ea typeface="+mn-lt"/>
                <a:cs typeface="+mn-lt"/>
              </a:rPr>
              <a:t> de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ea typeface="+mn-lt"/>
                <a:cs typeface="+mn-lt"/>
              </a:rPr>
              <a:t>geração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ea typeface="+mn-lt"/>
                <a:cs typeface="+mn-lt"/>
              </a:rPr>
              <a:t> de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ea typeface="+mn-lt"/>
                <a:cs typeface="+mn-lt"/>
              </a:rPr>
              <a:t>energia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ea typeface="+mn-lt"/>
                <a:cs typeface="+mn-lt"/>
              </a:rPr>
              <a:t> Multi-MW</a:t>
            </a:r>
          </a:p>
          <a:p>
            <a:pPr>
              <a:spcBef>
                <a:spcPts val="300"/>
              </a:spcBef>
              <a:spcAft>
                <a:spcPts val="300"/>
              </a:spcAft>
              <a:buClr>
                <a:srgbClr val="003F7B"/>
              </a:buClr>
              <a:defRPr/>
            </a:pPr>
            <a:endParaRPr lang="en-US" b="1" dirty="0">
              <a:solidFill>
                <a:srgbClr val="FFC000"/>
              </a:solidFill>
              <a:ea typeface="+mn-lt"/>
              <a:cs typeface="+mn-lt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  <a:buClr>
                <a:srgbClr val="003F7B"/>
              </a:buClr>
              <a:defRPr/>
            </a:pPr>
            <a:r>
              <a:rPr lang="en-US" b="1" dirty="0" err="1">
                <a:solidFill>
                  <a:srgbClr val="F9A81E"/>
                </a:solidFill>
                <a:ea typeface="+mn-lt"/>
                <a:cs typeface="+mn-lt"/>
              </a:rPr>
              <a:t>Soluções</a:t>
            </a:r>
            <a:r>
              <a:rPr lang="en-US" b="1" dirty="0">
                <a:solidFill>
                  <a:srgbClr val="F9A81E"/>
                </a:solidFill>
                <a:ea typeface="+mn-lt"/>
                <a:cs typeface="+mn-lt"/>
              </a:rPr>
              <a:t> </a:t>
            </a:r>
            <a:r>
              <a:rPr lang="en-US" b="1" dirty="0" err="1">
                <a:solidFill>
                  <a:srgbClr val="F9A81E"/>
                </a:solidFill>
                <a:ea typeface="+mn-lt"/>
                <a:cs typeface="+mn-lt"/>
              </a:rPr>
              <a:t>temporárias</a:t>
            </a:r>
            <a:endParaRPr lang="en-US" dirty="0">
              <a:solidFill>
                <a:srgbClr val="F9A81E"/>
              </a:solidFill>
              <a:ea typeface="+mn-lt"/>
              <a:cs typeface="+mn-lt"/>
            </a:endParaRP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Clr>
                <a:srgbClr val="003F7B"/>
              </a:buClr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  <a:ea typeface="+mn-lt"/>
                <a:cs typeface="+mn-lt"/>
              </a:rPr>
              <a:t>Tempo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  <a:ea typeface="+mn-lt"/>
                <a:cs typeface="+mn-lt"/>
              </a:rPr>
              <a:t>contratual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ea typeface="+mn-lt"/>
                <a:cs typeface="+mn-lt"/>
              </a:rPr>
              <a:t>: 6 meses a ~ 3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  <a:ea typeface="+mn-lt"/>
                <a:cs typeface="+mn-lt"/>
              </a:rPr>
              <a:t>anos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ea typeface="+mn-lt"/>
                <a:cs typeface="+mn-lt"/>
              </a:rPr>
              <a:t> (</a:t>
            </a:r>
            <a:r>
              <a:rPr lang="en-US" sz="1600" i="1" dirty="0">
                <a:solidFill>
                  <a:schemeClr val="bg2">
                    <a:lumMod val="50000"/>
                  </a:schemeClr>
                </a:solidFill>
                <a:ea typeface="+mn-lt"/>
                <a:cs typeface="+mn-lt"/>
              </a:rPr>
              <a:t>fast track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ea typeface="+mn-lt"/>
                <a:cs typeface="+mn-lt"/>
              </a:rPr>
              <a:t>)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rgbClr val="003F7B"/>
              </a:buClr>
              <a:buFont typeface="Arial" panose="020B0604020202020204" pitchFamily="34" charset="0"/>
              <a:buChar char="•"/>
              <a:defRPr/>
            </a:pPr>
            <a:r>
              <a:rPr lang="en-US" sz="1600" dirty="0" err="1">
                <a:solidFill>
                  <a:schemeClr val="bg2">
                    <a:lumMod val="50000"/>
                  </a:schemeClr>
                </a:solidFill>
                <a:ea typeface="+mn-lt"/>
                <a:cs typeface="+mn-lt"/>
              </a:rPr>
              <a:t>Escopo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ea typeface="+mn-lt"/>
                <a:cs typeface="+mn-lt"/>
              </a:rPr>
              <a:t>: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  <a:ea typeface="+mn-lt"/>
                <a:cs typeface="+mn-lt"/>
              </a:rPr>
              <a:t>Engenharia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ea typeface="+mn-lt"/>
                <a:cs typeface="+mn-lt"/>
              </a:rPr>
              <a:t>,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  <a:ea typeface="+mn-lt"/>
                <a:cs typeface="+mn-lt"/>
              </a:rPr>
              <a:t>Mobilização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ea typeface="+mn-lt"/>
                <a:cs typeface="+mn-lt"/>
              </a:rPr>
              <a:t>,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  <a:ea typeface="+mn-lt"/>
                <a:cs typeface="+mn-lt"/>
              </a:rPr>
              <a:t>Instalação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ea typeface="+mn-lt"/>
                <a:cs typeface="+mn-lt"/>
              </a:rPr>
              <a:t>, </a:t>
            </a:r>
            <a:r>
              <a:rPr lang="en-US" sz="1600" b="1" dirty="0">
                <a:solidFill>
                  <a:schemeClr val="bg2">
                    <a:lumMod val="50000"/>
                  </a:schemeClr>
                </a:solidFill>
                <a:ea typeface="+mn-lt"/>
                <a:cs typeface="+mn-lt"/>
              </a:rPr>
              <a:t>Capex and </a:t>
            </a:r>
            <a:r>
              <a:rPr lang="en-US" sz="1600" b="1" dirty="0" err="1">
                <a:solidFill>
                  <a:schemeClr val="bg2">
                    <a:lumMod val="50000"/>
                  </a:schemeClr>
                </a:solidFill>
                <a:ea typeface="+mn-lt"/>
                <a:cs typeface="+mn-lt"/>
              </a:rPr>
              <a:t>Opex</a:t>
            </a:r>
            <a:r>
              <a:rPr lang="en-US" sz="1600" b="1" dirty="0">
                <a:solidFill>
                  <a:schemeClr val="bg2">
                    <a:lumMod val="50000"/>
                  </a:schemeClr>
                </a:solidFill>
                <a:ea typeface="+mn-lt"/>
                <a:cs typeface="+mn-lt"/>
              </a:rPr>
              <a:t>, O&amp;M,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  <a:ea typeface="+mn-lt"/>
                <a:cs typeface="+mn-lt"/>
              </a:rPr>
              <a:t>Desmobilização</a:t>
            </a:r>
            <a:endParaRPr lang="en-US" sz="1600" dirty="0">
              <a:solidFill>
                <a:schemeClr val="bg2">
                  <a:lumMod val="50000"/>
                </a:schemeClr>
              </a:solidFill>
              <a:ea typeface="+mn-lt"/>
              <a:cs typeface="+mn-lt"/>
            </a:endParaRP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rgbClr val="003F7B"/>
              </a:buClr>
              <a:buFont typeface="Arial" panose="020B0604020202020204" pitchFamily="34" charset="0"/>
              <a:buChar char="•"/>
              <a:defRPr/>
            </a:pPr>
            <a:r>
              <a:rPr lang="en-US" sz="1600" dirty="0" err="1">
                <a:solidFill>
                  <a:schemeClr val="bg2">
                    <a:lumMod val="50000"/>
                  </a:schemeClr>
                </a:solidFill>
                <a:ea typeface="+mn-lt"/>
                <a:cs typeface="+mn-lt"/>
              </a:rPr>
              <a:t>Formação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ea typeface="+mn-lt"/>
                <a:cs typeface="+mn-lt"/>
              </a:rPr>
              <a:t> de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  <a:ea typeface="+mn-lt"/>
                <a:cs typeface="+mn-lt"/>
              </a:rPr>
              <a:t>preços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ea typeface="+mn-lt"/>
                <a:cs typeface="+mn-lt"/>
              </a:rPr>
              <a:t>: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  <a:ea typeface="+mn-lt"/>
                <a:cs typeface="+mn-lt"/>
              </a:rPr>
              <a:t>Fixo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ea typeface="+mn-lt"/>
                <a:cs typeface="+mn-lt"/>
              </a:rPr>
              <a:t> (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  <a:ea typeface="+mn-lt"/>
                <a:cs typeface="+mn-lt"/>
              </a:rPr>
              <a:t>Capacidade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ea typeface="+mn-lt"/>
                <a:cs typeface="+mn-lt"/>
              </a:rPr>
              <a:t>) +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  <a:ea typeface="+mn-lt"/>
                <a:cs typeface="+mn-lt"/>
              </a:rPr>
              <a:t>Variável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ea typeface="+mn-lt"/>
                <a:cs typeface="+mn-lt"/>
              </a:rPr>
              <a:t> (Energia) +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  <a:ea typeface="+mn-lt"/>
                <a:cs typeface="+mn-lt"/>
              </a:rPr>
              <a:t>Mobilização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ea typeface="+mn-lt"/>
                <a:cs typeface="+mn-lt"/>
              </a:rPr>
              <a:t> e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  <a:ea typeface="+mn-lt"/>
                <a:cs typeface="+mn-lt"/>
              </a:rPr>
              <a:t>Desmobilização</a:t>
            </a:r>
            <a:endParaRPr lang="en-US" sz="1600" dirty="0">
              <a:solidFill>
                <a:schemeClr val="bg2">
                  <a:lumMod val="50000"/>
                </a:schemeClr>
              </a:solidFill>
              <a:ea typeface="+mn-lt"/>
              <a:cs typeface="+mn-lt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  <a:buClr>
                <a:srgbClr val="003F7B"/>
              </a:buClr>
              <a:defRPr/>
            </a:pPr>
            <a:endParaRPr lang="en-US" b="1" dirty="0">
              <a:solidFill>
                <a:schemeClr val="accent4"/>
              </a:solidFill>
              <a:ea typeface="+mn-lt"/>
              <a:cs typeface="+mn-lt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  <a:buClr>
                <a:srgbClr val="003F7B"/>
              </a:buClr>
              <a:defRPr/>
            </a:pPr>
            <a:r>
              <a:rPr lang="en-US" b="1" dirty="0" err="1">
                <a:solidFill>
                  <a:srgbClr val="F9A81E"/>
                </a:solidFill>
                <a:ea typeface="+mn-lt"/>
                <a:cs typeface="+mn-lt"/>
              </a:rPr>
              <a:t>Soluções</a:t>
            </a:r>
            <a:r>
              <a:rPr lang="en-US" b="1" dirty="0">
                <a:solidFill>
                  <a:srgbClr val="F9A81E"/>
                </a:solidFill>
                <a:ea typeface="+mn-lt"/>
                <a:cs typeface="+mn-lt"/>
              </a:rPr>
              <a:t> </a:t>
            </a:r>
            <a:r>
              <a:rPr lang="en-US" b="1" dirty="0" err="1">
                <a:solidFill>
                  <a:srgbClr val="F9A81E"/>
                </a:solidFill>
                <a:ea typeface="+mn-lt"/>
                <a:cs typeface="+mn-lt"/>
              </a:rPr>
              <a:t>Permanentes</a:t>
            </a:r>
            <a:endParaRPr lang="en-US" b="1" dirty="0">
              <a:solidFill>
                <a:srgbClr val="F9A81E"/>
              </a:solidFill>
              <a:ea typeface="+mn-lt"/>
              <a:cs typeface="+mn-lt"/>
            </a:endParaRP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Clr>
                <a:srgbClr val="003F7B"/>
              </a:buClr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  <a:ea typeface="+mn-lt"/>
                <a:cs typeface="+mn-lt"/>
              </a:rPr>
              <a:t>Tempo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  <a:ea typeface="+mn-lt"/>
                <a:cs typeface="+mn-lt"/>
              </a:rPr>
              <a:t>contratual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ea typeface="+mn-lt"/>
                <a:cs typeface="+mn-lt"/>
              </a:rPr>
              <a:t> : 3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  <a:ea typeface="+mn-lt"/>
                <a:cs typeface="+mn-lt"/>
              </a:rPr>
              <a:t>anos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  <a:ea typeface="+mn-lt"/>
                <a:cs typeface="+mn-lt"/>
              </a:rPr>
              <a:t>em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  <a:ea typeface="+mn-lt"/>
                <a:cs typeface="+mn-lt"/>
              </a:rPr>
              <a:t>diante</a:t>
            </a:r>
            <a:endParaRPr lang="en-US" sz="1600" dirty="0">
              <a:solidFill>
                <a:schemeClr val="bg2">
                  <a:lumMod val="50000"/>
                </a:schemeClr>
              </a:solidFill>
              <a:ea typeface="+mn-lt"/>
              <a:cs typeface="+mn-lt"/>
            </a:endParaRP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Clr>
                <a:srgbClr val="003F7B"/>
              </a:buClr>
              <a:buFont typeface="Arial" panose="020B0604020202020204" pitchFamily="34" charset="0"/>
              <a:buChar char="•"/>
              <a:defRPr/>
            </a:pPr>
            <a:r>
              <a:rPr lang="en-US" sz="1600" dirty="0" err="1">
                <a:solidFill>
                  <a:schemeClr val="bg2">
                    <a:lumMod val="50000"/>
                  </a:schemeClr>
                </a:solidFill>
                <a:ea typeface="+mn-lt"/>
                <a:cs typeface="+mn-lt"/>
              </a:rPr>
              <a:t>Escopo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ea typeface="+mn-lt"/>
                <a:cs typeface="+mn-lt"/>
              </a:rPr>
              <a:t>: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  <a:ea typeface="+mn-lt"/>
                <a:cs typeface="+mn-lt"/>
              </a:rPr>
              <a:t>Engenharia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ea typeface="+mn-lt"/>
                <a:cs typeface="+mn-lt"/>
              </a:rPr>
              <a:t>,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  <a:ea typeface="+mn-lt"/>
                <a:cs typeface="+mn-lt"/>
              </a:rPr>
              <a:t>Mobilização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ea typeface="+mn-lt"/>
                <a:cs typeface="+mn-lt"/>
              </a:rPr>
              <a:t>,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  <a:ea typeface="+mn-lt"/>
                <a:cs typeface="+mn-lt"/>
              </a:rPr>
              <a:t>Instalação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ea typeface="+mn-lt"/>
                <a:cs typeface="+mn-lt"/>
              </a:rPr>
              <a:t>, </a:t>
            </a:r>
            <a:r>
              <a:rPr lang="en-US" sz="1600" b="1" dirty="0">
                <a:solidFill>
                  <a:schemeClr val="bg2">
                    <a:lumMod val="50000"/>
                  </a:schemeClr>
                </a:solidFill>
                <a:ea typeface="+mn-lt"/>
                <a:cs typeface="+mn-lt"/>
              </a:rPr>
              <a:t>Capex and </a:t>
            </a:r>
            <a:r>
              <a:rPr lang="en-US" sz="1600" b="1" dirty="0" err="1">
                <a:solidFill>
                  <a:schemeClr val="bg2">
                    <a:lumMod val="50000"/>
                  </a:schemeClr>
                </a:solidFill>
                <a:ea typeface="+mn-lt"/>
                <a:cs typeface="+mn-lt"/>
              </a:rPr>
              <a:t>Opex</a:t>
            </a:r>
            <a:r>
              <a:rPr lang="en-US" sz="1600" b="1" dirty="0">
                <a:solidFill>
                  <a:schemeClr val="bg2">
                    <a:lumMod val="50000"/>
                  </a:schemeClr>
                </a:solidFill>
                <a:ea typeface="+mn-lt"/>
                <a:cs typeface="+mn-lt"/>
              </a:rPr>
              <a:t>, O&amp;M </a:t>
            </a: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Clr>
                <a:srgbClr val="003F7B"/>
              </a:buClr>
              <a:buFont typeface="Arial" panose="020B0604020202020204" pitchFamily="34" charset="0"/>
              <a:buChar char="•"/>
              <a:defRPr/>
            </a:pPr>
            <a:r>
              <a:rPr lang="en-US" sz="1600" dirty="0" err="1">
                <a:solidFill>
                  <a:schemeClr val="bg2">
                    <a:lumMod val="50000"/>
                  </a:schemeClr>
                </a:solidFill>
                <a:ea typeface="+mn-lt"/>
                <a:cs typeface="+mn-lt"/>
              </a:rPr>
              <a:t>Formação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ea typeface="+mn-lt"/>
                <a:cs typeface="+mn-lt"/>
              </a:rPr>
              <a:t> de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  <a:ea typeface="+mn-lt"/>
                <a:cs typeface="+mn-lt"/>
              </a:rPr>
              <a:t>preços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ea typeface="+mn-lt"/>
                <a:cs typeface="+mn-lt"/>
              </a:rPr>
              <a:t> : de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  <a:ea typeface="+mn-lt"/>
                <a:cs typeface="+mn-lt"/>
              </a:rPr>
              <a:t>acordo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ea typeface="+mn-lt"/>
                <a:cs typeface="+mn-lt"/>
              </a:rPr>
              <a:t> com o </a:t>
            </a:r>
            <a:r>
              <a:rPr lang="en-US" sz="1600" i="1" dirty="0">
                <a:solidFill>
                  <a:schemeClr val="bg2">
                    <a:lumMod val="50000"/>
                  </a:schemeClr>
                </a:solidFill>
                <a:ea typeface="+mn-lt"/>
                <a:cs typeface="+mn-lt"/>
              </a:rPr>
              <a:t>PPA (purchase power agreement) </a:t>
            </a: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Clr>
                <a:srgbClr val="003F7B"/>
              </a:buClr>
              <a:buFont typeface="Arial" panose="020B0604020202020204" pitchFamily="34" charset="0"/>
              <a:buChar char="•"/>
              <a:defRPr/>
            </a:pPr>
            <a:endParaRPr lang="en-US" sz="1600" dirty="0">
              <a:ea typeface="+mn-lt"/>
              <a:cs typeface="+mn-lt"/>
            </a:endParaRP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Clr>
                <a:srgbClr val="003F7B"/>
              </a:buClr>
              <a:buFont typeface="Arial" panose="020B0604020202020204" pitchFamily="34" charset="0"/>
              <a:buChar char="•"/>
              <a:defRPr/>
            </a:pPr>
            <a:endParaRPr lang="en-US" sz="1600" dirty="0">
              <a:solidFill>
                <a:srgbClr val="121212"/>
              </a:solidFill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37099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3">
            <a:extLst>
              <a:ext uri="{FF2B5EF4-FFF2-40B4-BE49-F238E27FC236}">
                <a16:creationId xmlns:a16="http://schemas.microsoft.com/office/drawing/2014/main" id="{D80003A6-B42B-C47A-DFAB-852792D04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 Confidential</a:t>
            </a:r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Inter"/>
              <a:ea typeface="+mn-ea"/>
              <a:cs typeface="+mn-cs"/>
            </a:endParaRPr>
          </a:p>
        </p:txBody>
      </p:sp>
      <p:pic>
        <p:nvPicPr>
          <p:cNvPr id="5" name="Imagen 6" descr="Logotipo&#10;&#10;Descripción generada automáticamente">
            <a:extLst>
              <a:ext uri="{FF2B5EF4-FFF2-40B4-BE49-F238E27FC236}">
                <a16:creationId xmlns:a16="http://schemas.microsoft.com/office/drawing/2014/main" id="{BE152872-CD33-8999-F092-BE772AB993D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3234" y="555958"/>
            <a:ext cx="2438401" cy="222846"/>
          </a:xfrm>
          <a:prstGeom prst="rect">
            <a:avLst/>
          </a:prstGeom>
        </p:spPr>
      </p:pic>
      <p:sp>
        <p:nvSpPr>
          <p:cNvPr id="33" name="CuadroTexto 32">
            <a:extLst>
              <a:ext uri="{FF2B5EF4-FFF2-40B4-BE49-F238E27FC236}">
                <a16:creationId xmlns:a16="http://schemas.microsoft.com/office/drawing/2014/main" id="{1BE6E0AD-15F2-7A7D-F960-D03D1713BE63}"/>
              </a:ext>
            </a:extLst>
          </p:cNvPr>
          <p:cNvSpPr txBox="1"/>
          <p:nvPr/>
        </p:nvSpPr>
        <p:spPr>
          <a:xfrm>
            <a:off x="591624" y="555958"/>
            <a:ext cx="64482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AA81D"/>
                </a:solidFill>
                <a:latin typeface="+mj-lt"/>
              </a:rPr>
              <a:t>Experiência</a:t>
            </a:r>
            <a:r>
              <a:rPr lang="en-US" sz="4000" b="1" dirty="0">
                <a:solidFill>
                  <a:srgbClr val="FAA81D"/>
                </a:solidFill>
                <a:latin typeface="+mj-lt"/>
              </a:rPr>
              <a:t> Global SoEnergy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698EE0F-BE18-5970-7DD5-DD7CBE517C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623" y="1263844"/>
            <a:ext cx="10987763" cy="4835003"/>
          </a:xfrm>
          <a:prstGeom prst="rect">
            <a:avLst/>
          </a:prstGeom>
        </p:spPr>
      </p:pic>
      <p:sp>
        <p:nvSpPr>
          <p:cNvPr id="3" name="Text Box 6">
            <a:extLst>
              <a:ext uri="{FF2B5EF4-FFF2-40B4-BE49-F238E27FC236}">
                <a16:creationId xmlns:a16="http://schemas.microsoft.com/office/drawing/2014/main" id="{D20C4E2B-DFF1-0E92-C02D-B5A54FF1E8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4835" y="2849220"/>
            <a:ext cx="1667621" cy="1852431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2075" tIns="46038" rIns="92075" bIns="46038">
            <a:spAutoFit/>
          </a:bodyPr>
          <a:lstStyle/>
          <a:p>
            <a:pPr algn="l" defTabSz="1104900">
              <a:spcBef>
                <a:spcPts val="0"/>
              </a:spcBef>
              <a:spcAft>
                <a:spcPts val="500"/>
              </a:spcAft>
            </a:pPr>
            <a:r>
              <a:rPr lang="en-US" sz="900" dirty="0">
                <a:solidFill>
                  <a:srgbClr val="0AAE9D"/>
                </a:solidFill>
                <a:cs typeface="Arial" pitchFamily="34" charset="0"/>
              </a:rPr>
              <a:t>USA – Headquarter</a:t>
            </a:r>
          </a:p>
          <a:p>
            <a:pPr algn="l" defTabSz="1104900">
              <a:spcBef>
                <a:spcPts val="0"/>
              </a:spcBef>
              <a:spcAft>
                <a:spcPts val="500"/>
              </a:spcAft>
            </a:pPr>
            <a:r>
              <a:rPr lang="en-US" sz="900" dirty="0">
                <a:solidFill>
                  <a:srgbClr val="0AAE9D"/>
                </a:solidFill>
                <a:cs typeface="Arial" pitchFamily="34" charset="0"/>
              </a:rPr>
              <a:t>Mexico</a:t>
            </a:r>
          </a:p>
          <a:p>
            <a:pPr algn="l" defTabSz="1104900">
              <a:spcBef>
                <a:spcPts val="0"/>
              </a:spcBef>
              <a:spcAft>
                <a:spcPts val="500"/>
              </a:spcAft>
            </a:pPr>
            <a:r>
              <a:rPr lang="en-US" sz="900" dirty="0">
                <a:solidFill>
                  <a:srgbClr val="0AAE9D"/>
                </a:solidFill>
                <a:cs typeface="Arial" pitchFamily="34" charset="0"/>
              </a:rPr>
              <a:t>Belize</a:t>
            </a:r>
          </a:p>
          <a:p>
            <a:pPr algn="l" defTabSz="1104900">
              <a:spcBef>
                <a:spcPts val="0"/>
              </a:spcBef>
              <a:spcAft>
                <a:spcPts val="500"/>
              </a:spcAft>
            </a:pPr>
            <a:r>
              <a:rPr lang="en-US" sz="900" dirty="0">
                <a:solidFill>
                  <a:srgbClr val="0AAE9D"/>
                </a:solidFill>
                <a:cs typeface="Arial" pitchFamily="34" charset="0"/>
              </a:rPr>
              <a:t>Guatemala</a:t>
            </a:r>
          </a:p>
          <a:p>
            <a:pPr algn="l" defTabSz="1104900">
              <a:spcBef>
                <a:spcPts val="0"/>
              </a:spcBef>
              <a:spcAft>
                <a:spcPts val="500"/>
              </a:spcAft>
            </a:pPr>
            <a:r>
              <a:rPr lang="en-US" sz="900" dirty="0">
                <a:solidFill>
                  <a:srgbClr val="0AAE9D"/>
                </a:solidFill>
                <a:cs typeface="Arial" pitchFamily="34" charset="0"/>
              </a:rPr>
              <a:t>Honduras</a:t>
            </a:r>
          </a:p>
          <a:p>
            <a:pPr algn="l" defTabSz="1104900">
              <a:spcBef>
                <a:spcPts val="0"/>
              </a:spcBef>
              <a:spcAft>
                <a:spcPts val="500"/>
              </a:spcAft>
            </a:pPr>
            <a:r>
              <a:rPr lang="en-US" sz="900" dirty="0">
                <a:solidFill>
                  <a:srgbClr val="0AAE9D"/>
                </a:solidFill>
                <a:cs typeface="Arial" pitchFamily="34" charset="0"/>
              </a:rPr>
              <a:t>El Salvador</a:t>
            </a:r>
          </a:p>
          <a:p>
            <a:pPr algn="l" defTabSz="1104900">
              <a:spcBef>
                <a:spcPts val="0"/>
              </a:spcBef>
              <a:spcAft>
                <a:spcPts val="500"/>
              </a:spcAft>
            </a:pPr>
            <a:r>
              <a:rPr lang="en-US" sz="900" dirty="0">
                <a:solidFill>
                  <a:srgbClr val="0AAE9D"/>
                </a:solidFill>
                <a:cs typeface="Arial" pitchFamily="34" charset="0"/>
              </a:rPr>
              <a:t>Nicaragua</a:t>
            </a:r>
          </a:p>
          <a:p>
            <a:pPr algn="l" defTabSz="1104900">
              <a:spcBef>
                <a:spcPts val="0"/>
              </a:spcBef>
              <a:spcAft>
                <a:spcPts val="500"/>
              </a:spcAft>
            </a:pPr>
            <a:r>
              <a:rPr lang="en-US" sz="900" dirty="0">
                <a:solidFill>
                  <a:srgbClr val="0AAE9D"/>
                </a:solidFill>
                <a:cs typeface="Arial" pitchFamily="34" charset="0"/>
              </a:rPr>
              <a:t>Costa Rica</a:t>
            </a:r>
          </a:p>
          <a:p>
            <a:pPr algn="l" defTabSz="1104900">
              <a:spcBef>
                <a:spcPts val="0"/>
              </a:spcBef>
              <a:spcAft>
                <a:spcPts val="500"/>
              </a:spcAft>
            </a:pPr>
            <a:r>
              <a:rPr lang="en-US" sz="900" dirty="0">
                <a:solidFill>
                  <a:srgbClr val="0AAE9D"/>
                </a:solidFill>
                <a:cs typeface="Arial" pitchFamily="34" charset="0"/>
              </a:rPr>
              <a:t>Panama</a:t>
            </a: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2B51FBD9-47DF-A905-016F-2FAED7545A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2385" y="4175069"/>
            <a:ext cx="1667621" cy="144719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2075" tIns="46038" rIns="92075" bIns="46038">
            <a:spAutoFit/>
          </a:bodyPr>
          <a:lstStyle/>
          <a:p>
            <a:pPr algn="l" defTabSz="1104900">
              <a:spcBef>
                <a:spcPts val="0"/>
              </a:spcBef>
              <a:spcAft>
                <a:spcPts val="500"/>
              </a:spcAft>
            </a:pPr>
            <a:r>
              <a:rPr lang="en-US" sz="900" dirty="0">
                <a:solidFill>
                  <a:srgbClr val="0AAE9D"/>
                </a:solidFill>
                <a:cs typeface="Arial" pitchFamily="34" charset="0"/>
              </a:rPr>
              <a:t>Bahamas</a:t>
            </a:r>
          </a:p>
          <a:p>
            <a:pPr algn="l" defTabSz="1104900">
              <a:spcBef>
                <a:spcPts val="0"/>
              </a:spcBef>
              <a:spcAft>
                <a:spcPts val="500"/>
              </a:spcAft>
            </a:pPr>
            <a:r>
              <a:rPr lang="en-US" sz="900" dirty="0">
                <a:solidFill>
                  <a:srgbClr val="0AAE9D"/>
                </a:solidFill>
                <a:cs typeface="Arial" pitchFamily="34" charset="0"/>
              </a:rPr>
              <a:t>Haiti</a:t>
            </a:r>
          </a:p>
          <a:p>
            <a:pPr algn="l" defTabSz="1104900">
              <a:spcBef>
                <a:spcPts val="0"/>
              </a:spcBef>
              <a:spcAft>
                <a:spcPts val="500"/>
              </a:spcAft>
            </a:pPr>
            <a:r>
              <a:rPr lang="en-US" sz="900" dirty="0">
                <a:solidFill>
                  <a:srgbClr val="0AAE9D"/>
                </a:solidFill>
                <a:cs typeface="Arial" pitchFamily="34" charset="0"/>
              </a:rPr>
              <a:t>Puerto Rico</a:t>
            </a:r>
          </a:p>
          <a:p>
            <a:pPr algn="l" defTabSz="1104900">
              <a:spcBef>
                <a:spcPts val="0"/>
              </a:spcBef>
              <a:spcAft>
                <a:spcPts val="500"/>
              </a:spcAft>
            </a:pPr>
            <a:r>
              <a:rPr lang="en-US" sz="900" dirty="0">
                <a:solidFill>
                  <a:srgbClr val="0AAE9D"/>
                </a:solidFill>
                <a:cs typeface="Arial" pitchFamily="34" charset="0"/>
              </a:rPr>
              <a:t>Barbados</a:t>
            </a:r>
          </a:p>
          <a:p>
            <a:pPr algn="l" defTabSz="1104900">
              <a:spcBef>
                <a:spcPts val="0"/>
              </a:spcBef>
              <a:spcAft>
                <a:spcPts val="500"/>
              </a:spcAft>
            </a:pPr>
            <a:r>
              <a:rPr lang="en-US" sz="900" dirty="0">
                <a:solidFill>
                  <a:srgbClr val="0AAE9D"/>
                </a:solidFill>
                <a:cs typeface="Arial" pitchFamily="34" charset="0"/>
              </a:rPr>
              <a:t>Grenada</a:t>
            </a:r>
          </a:p>
          <a:p>
            <a:pPr defTabSz="1104900">
              <a:spcAft>
                <a:spcPts val="500"/>
              </a:spcAft>
            </a:pPr>
            <a:r>
              <a:rPr lang="en-US" sz="900" dirty="0">
                <a:solidFill>
                  <a:srgbClr val="0AAE9D"/>
                </a:solidFill>
                <a:cs typeface="Arial" pitchFamily="34" charset="0"/>
              </a:rPr>
              <a:t>Dominican Republic</a:t>
            </a:r>
          </a:p>
          <a:p>
            <a:pPr algn="l" defTabSz="1104900">
              <a:spcBef>
                <a:spcPts val="0"/>
              </a:spcBef>
              <a:spcAft>
                <a:spcPts val="500"/>
              </a:spcAft>
            </a:pPr>
            <a:r>
              <a:rPr lang="en-US" sz="900" dirty="0">
                <a:solidFill>
                  <a:srgbClr val="0AAE9D"/>
                </a:solidFill>
                <a:cs typeface="Arial" pitchFamily="34" charset="0"/>
              </a:rPr>
              <a:t>Trinidad and Tobago</a:t>
            </a: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FF27BF72-519D-391D-A9CC-EB7F6F6A2E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7501" y="4175069"/>
            <a:ext cx="911433" cy="2031968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2075" tIns="46038" rIns="92075" bIns="46038">
            <a:spAutoFit/>
          </a:bodyPr>
          <a:lstStyle/>
          <a:p>
            <a:pPr defTabSz="1104900">
              <a:spcAft>
                <a:spcPts val="500"/>
              </a:spcAft>
            </a:pPr>
            <a:r>
              <a:rPr lang="en-US" sz="900" dirty="0">
                <a:solidFill>
                  <a:srgbClr val="0AAE9D"/>
                </a:solidFill>
                <a:cs typeface="Arial" pitchFamily="34" charset="0"/>
              </a:rPr>
              <a:t>Colombia </a:t>
            </a:r>
          </a:p>
          <a:p>
            <a:pPr defTabSz="1104900">
              <a:spcAft>
                <a:spcPts val="500"/>
              </a:spcAft>
            </a:pPr>
            <a:r>
              <a:rPr lang="en-US" sz="900" dirty="0">
                <a:solidFill>
                  <a:srgbClr val="0AAE9D"/>
                </a:solidFill>
                <a:cs typeface="Arial" pitchFamily="34" charset="0"/>
              </a:rPr>
              <a:t>Venezuela</a:t>
            </a:r>
          </a:p>
          <a:p>
            <a:pPr defTabSz="1104900">
              <a:spcAft>
                <a:spcPts val="500"/>
              </a:spcAft>
            </a:pPr>
            <a:r>
              <a:rPr lang="en-US" sz="900" dirty="0">
                <a:solidFill>
                  <a:srgbClr val="0AAE9D"/>
                </a:solidFill>
                <a:cs typeface="Arial" pitchFamily="34" charset="0"/>
              </a:rPr>
              <a:t>Guyana</a:t>
            </a:r>
          </a:p>
          <a:p>
            <a:pPr defTabSz="1104900">
              <a:spcAft>
                <a:spcPts val="500"/>
              </a:spcAft>
            </a:pPr>
            <a:r>
              <a:rPr lang="en-US" sz="900" dirty="0">
                <a:solidFill>
                  <a:srgbClr val="0AAE9D"/>
                </a:solidFill>
                <a:cs typeface="Arial" pitchFamily="34" charset="0"/>
              </a:rPr>
              <a:t>Suriname</a:t>
            </a:r>
          </a:p>
          <a:p>
            <a:pPr defTabSz="1104900">
              <a:spcAft>
                <a:spcPts val="500"/>
              </a:spcAft>
            </a:pPr>
            <a:r>
              <a:rPr lang="en-US" sz="900" dirty="0">
                <a:solidFill>
                  <a:srgbClr val="0AAE9D"/>
                </a:solidFill>
                <a:cs typeface="Arial" pitchFamily="34" charset="0"/>
              </a:rPr>
              <a:t>Ecuador</a:t>
            </a:r>
          </a:p>
          <a:p>
            <a:pPr defTabSz="1104900">
              <a:spcAft>
                <a:spcPts val="500"/>
              </a:spcAft>
            </a:pPr>
            <a:r>
              <a:rPr lang="en-US" sz="900" dirty="0">
                <a:solidFill>
                  <a:srgbClr val="0AAE9D"/>
                </a:solidFill>
                <a:cs typeface="Arial" pitchFamily="34" charset="0"/>
              </a:rPr>
              <a:t>Peru</a:t>
            </a:r>
          </a:p>
          <a:p>
            <a:pPr defTabSz="1104900">
              <a:spcAft>
                <a:spcPts val="500"/>
              </a:spcAft>
            </a:pPr>
            <a:r>
              <a:rPr lang="en-US" sz="900" dirty="0">
                <a:solidFill>
                  <a:srgbClr val="0AAE9D"/>
                </a:solidFill>
                <a:cs typeface="Arial" pitchFamily="34" charset="0"/>
              </a:rPr>
              <a:t>Bolivia </a:t>
            </a:r>
          </a:p>
          <a:p>
            <a:pPr defTabSz="1104900">
              <a:spcAft>
                <a:spcPts val="500"/>
              </a:spcAft>
            </a:pPr>
            <a:r>
              <a:rPr lang="en-US" sz="900" dirty="0">
                <a:solidFill>
                  <a:srgbClr val="0AAE9D"/>
                </a:solidFill>
                <a:cs typeface="Arial" pitchFamily="34" charset="0"/>
              </a:rPr>
              <a:t>Brazil</a:t>
            </a:r>
          </a:p>
          <a:p>
            <a:pPr defTabSz="1104900">
              <a:spcAft>
                <a:spcPts val="500"/>
              </a:spcAft>
            </a:pPr>
            <a:r>
              <a:rPr lang="en-US" sz="900" dirty="0">
                <a:solidFill>
                  <a:srgbClr val="0AAE9D"/>
                </a:solidFill>
                <a:cs typeface="Arial" pitchFamily="34" charset="0"/>
              </a:rPr>
              <a:t>Argentina</a:t>
            </a:r>
          </a:p>
          <a:p>
            <a:pPr marL="233363" indent="-233363" algn="l" defTabSz="1104900">
              <a:spcBef>
                <a:spcPts val="0"/>
              </a:spcBef>
              <a:spcAft>
                <a:spcPts val="1000"/>
              </a:spcAft>
              <a:buFont typeface="+mj-lt"/>
              <a:buAutoNum type="arabicPeriod" startAt="8"/>
            </a:pPr>
            <a:endParaRPr lang="en-US" sz="750" dirty="0">
              <a:solidFill>
                <a:srgbClr val="0AAE9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544B494B-0362-84E2-52A1-C2FAD9EEC0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4233972"/>
            <a:ext cx="856004" cy="124457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92075" tIns="46038" rIns="92075" bIns="46038">
            <a:spAutoFit/>
          </a:bodyPr>
          <a:lstStyle/>
          <a:p>
            <a:pPr defTabSz="1104900">
              <a:spcBef>
                <a:spcPts val="0"/>
              </a:spcBef>
              <a:spcAft>
                <a:spcPts val="500"/>
              </a:spcAft>
            </a:pPr>
            <a:r>
              <a:rPr lang="en-US" sz="900" dirty="0">
                <a:solidFill>
                  <a:srgbClr val="0AAE9D"/>
                </a:solidFill>
                <a:cs typeface="Arial" pitchFamily="34" charset="0"/>
              </a:rPr>
              <a:t>UAE – Dubai</a:t>
            </a:r>
          </a:p>
          <a:p>
            <a:pPr defTabSz="1104900">
              <a:spcBef>
                <a:spcPts val="0"/>
              </a:spcBef>
              <a:spcAft>
                <a:spcPts val="500"/>
              </a:spcAft>
            </a:pPr>
            <a:r>
              <a:rPr lang="en-US" sz="900" dirty="0">
                <a:solidFill>
                  <a:srgbClr val="0AAE9D"/>
                </a:solidFill>
                <a:cs typeface="Arial" pitchFamily="34" charset="0"/>
              </a:rPr>
              <a:t>Oman</a:t>
            </a:r>
          </a:p>
          <a:p>
            <a:pPr defTabSz="1104900">
              <a:spcBef>
                <a:spcPts val="0"/>
              </a:spcBef>
              <a:spcAft>
                <a:spcPts val="500"/>
              </a:spcAft>
            </a:pPr>
            <a:r>
              <a:rPr lang="en-US" sz="900" dirty="0">
                <a:solidFill>
                  <a:srgbClr val="0AAE9D"/>
                </a:solidFill>
                <a:cs typeface="Arial" pitchFamily="34" charset="0"/>
              </a:rPr>
              <a:t>Yemen</a:t>
            </a:r>
          </a:p>
          <a:p>
            <a:pPr defTabSz="1104900">
              <a:spcBef>
                <a:spcPts val="0"/>
              </a:spcBef>
              <a:spcAft>
                <a:spcPts val="500"/>
              </a:spcAft>
            </a:pPr>
            <a:r>
              <a:rPr lang="en-US" sz="900" dirty="0">
                <a:solidFill>
                  <a:srgbClr val="0AAE9D"/>
                </a:solidFill>
                <a:cs typeface="Arial" pitchFamily="34" charset="0"/>
              </a:rPr>
              <a:t>Nigeria</a:t>
            </a:r>
          </a:p>
          <a:p>
            <a:pPr defTabSz="1104900">
              <a:spcBef>
                <a:spcPts val="0"/>
              </a:spcBef>
              <a:spcAft>
                <a:spcPts val="500"/>
              </a:spcAft>
            </a:pPr>
            <a:r>
              <a:rPr lang="en-US" sz="900" dirty="0">
                <a:solidFill>
                  <a:srgbClr val="0AAE9D"/>
                </a:solidFill>
                <a:cs typeface="Arial" pitchFamily="34" charset="0"/>
              </a:rPr>
              <a:t>Kenya</a:t>
            </a:r>
          </a:p>
          <a:p>
            <a:pPr defTabSz="1104900">
              <a:spcBef>
                <a:spcPts val="0"/>
              </a:spcBef>
              <a:spcAft>
                <a:spcPts val="500"/>
              </a:spcAft>
            </a:pPr>
            <a:r>
              <a:rPr lang="en-US" sz="900" dirty="0">
                <a:solidFill>
                  <a:srgbClr val="0AAE9D"/>
                </a:solidFill>
                <a:cs typeface="Arial" pitchFamily="34" charset="0"/>
              </a:rPr>
              <a:t>Rwanda</a:t>
            </a: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D998F9A8-CB32-3C40-6241-449C71DA92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1313" y="3610046"/>
            <a:ext cx="774251" cy="434094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92075" tIns="46038" rIns="92075" bIns="46038">
            <a:spAutoFit/>
          </a:bodyPr>
          <a:lstStyle/>
          <a:p>
            <a:pPr defTabSz="1104900">
              <a:spcAft>
                <a:spcPts val="500"/>
              </a:spcAft>
            </a:pPr>
            <a:r>
              <a:rPr lang="en-US" sz="900" dirty="0">
                <a:solidFill>
                  <a:srgbClr val="0AAE9D"/>
                </a:solidFill>
                <a:cs typeface="Arial" pitchFamily="34" charset="0"/>
              </a:rPr>
              <a:t>Japan</a:t>
            </a:r>
          </a:p>
          <a:p>
            <a:pPr defTabSz="1104900">
              <a:spcAft>
                <a:spcPts val="500"/>
              </a:spcAft>
            </a:pPr>
            <a:r>
              <a:rPr lang="en-US" sz="900" dirty="0">
                <a:solidFill>
                  <a:srgbClr val="0AAE9D"/>
                </a:solidFill>
                <a:cs typeface="Arial" pitchFamily="34" charset="0"/>
              </a:rPr>
              <a:t>Philippines</a:t>
            </a:r>
          </a:p>
        </p:txBody>
      </p:sp>
    </p:spTree>
    <p:extLst>
      <p:ext uri="{BB962C8B-B14F-4D97-AF65-F5344CB8AC3E}">
        <p14:creationId xmlns:p14="http://schemas.microsoft.com/office/powerpoint/2010/main" val="3282987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03D0D47-F950-A17F-8866-BC438998C34E}"/>
              </a:ext>
            </a:extLst>
          </p:cNvPr>
          <p:cNvSpPr txBox="1"/>
          <p:nvPr/>
        </p:nvSpPr>
        <p:spPr>
          <a:xfrm>
            <a:off x="177151" y="313438"/>
            <a:ext cx="40486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4000" b="1" dirty="0" err="1">
                <a:solidFill>
                  <a:schemeClr val="accent4"/>
                </a:solidFill>
                <a:latin typeface="+mj-lt"/>
              </a:rPr>
              <a:t>Presença</a:t>
            </a:r>
            <a:r>
              <a:rPr lang="es-CO" sz="4000" b="1" dirty="0">
                <a:solidFill>
                  <a:schemeClr val="accent4"/>
                </a:solidFill>
                <a:latin typeface="+mj-lt"/>
              </a:rPr>
              <a:t> no Brasil</a:t>
            </a:r>
          </a:p>
        </p:txBody>
      </p:sp>
      <p:pic>
        <p:nvPicPr>
          <p:cNvPr id="5" name="Imagen 6" descr="Logotipo&#10;&#10;Descripción generada automáticamente">
            <a:extLst>
              <a:ext uri="{FF2B5EF4-FFF2-40B4-BE49-F238E27FC236}">
                <a16:creationId xmlns:a16="http://schemas.microsoft.com/office/drawing/2014/main" id="{563BFF3A-C04D-599E-D0D0-46E8B68CF8A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3234" y="555958"/>
            <a:ext cx="2438401" cy="222846"/>
          </a:xfrm>
          <a:prstGeom prst="rect">
            <a:avLst/>
          </a:prstGeom>
        </p:spPr>
      </p:pic>
      <p:pic>
        <p:nvPicPr>
          <p:cNvPr id="73" name="Imagen 6">
            <a:extLst>
              <a:ext uri="{FF2B5EF4-FFF2-40B4-BE49-F238E27FC236}">
                <a16:creationId xmlns:a16="http://schemas.microsoft.com/office/drawing/2014/main" id="{DAE207F3-A7D4-23E0-58E4-5A945E3757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6783" y="1706729"/>
            <a:ext cx="4378218" cy="4490346"/>
          </a:xfrm>
          <a:prstGeom prst="rect">
            <a:avLst/>
          </a:prstGeom>
        </p:spPr>
      </p:pic>
      <p:pic>
        <p:nvPicPr>
          <p:cNvPr id="76" name="Imagen 9">
            <a:extLst>
              <a:ext uri="{FF2B5EF4-FFF2-40B4-BE49-F238E27FC236}">
                <a16:creationId xmlns:a16="http://schemas.microsoft.com/office/drawing/2014/main" id="{C1373D70-2CC4-6B58-85AD-8CABF50F68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4788" y="1786061"/>
            <a:ext cx="172082" cy="261476"/>
          </a:xfrm>
          <a:prstGeom prst="rect">
            <a:avLst/>
          </a:prstGeom>
        </p:spPr>
      </p:pic>
      <p:pic>
        <p:nvPicPr>
          <p:cNvPr id="78" name="Imagen 16">
            <a:extLst>
              <a:ext uri="{FF2B5EF4-FFF2-40B4-BE49-F238E27FC236}">
                <a16:creationId xmlns:a16="http://schemas.microsoft.com/office/drawing/2014/main" id="{88A42387-C246-809B-FEA7-A459576242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5892" y="5362045"/>
            <a:ext cx="172082" cy="261476"/>
          </a:xfrm>
          <a:prstGeom prst="rect">
            <a:avLst/>
          </a:prstGeom>
        </p:spPr>
      </p:pic>
      <p:cxnSp>
        <p:nvCxnSpPr>
          <p:cNvPr id="84" name="Conector: angular 22">
            <a:extLst>
              <a:ext uri="{FF2B5EF4-FFF2-40B4-BE49-F238E27FC236}">
                <a16:creationId xmlns:a16="http://schemas.microsoft.com/office/drawing/2014/main" id="{89D4ACE5-A08D-C1DE-030B-BE7B1DBA325D}"/>
              </a:ext>
            </a:extLst>
          </p:cNvPr>
          <p:cNvCxnSpPr>
            <a:cxnSpLocks/>
            <a:stCxn id="76" idx="1"/>
          </p:cNvCxnSpPr>
          <p:nvPr/>
        </p:nvCxnSpPr>
        <p:spPr>
          <a:xfrm rot="10800000">
            <a:off x="4967418" y="1916799"/>
            <a:ext cx="667371" cy="12700"/>
          </a:xfrm>
          <a:prstGeom prst="bentConnector3">
            <a:avLst>
              <a:gd name="adj1" fmla="val 50000"/>
            </a:avLst>
          </a:prstGeom>
          <a:noFill/>
          <a:ln w="6350" cap="flat" cmpd="sng" algn="ctr">
            <a:solidFill>
              <a:srgbClr val="04AF9E"/>
            </a:solidFill>
            <a:prstDash val="solid"/>
            <a:miter lim="800000"/>
          </a:ln>
          <a:effectLst/>
        </p:spPr>
      </p:cxnSp>
      <p:sp>
        <p:nvSpPr>
          <p:cNvPr id="86" name="Rectángulo 24">
            <a:extLst>
              <a:ext uri="{FF2B5EF4-FFF2-40B4-BE49-F238E27FC236}">
                <a16:creationId xmlns:a16="http://schemas.microsoft.com/office/drawing/2014/main" id="{A797B331-E60F-4B29-C18C-FD7F332106DC}"/>
              </a:ext>
            </a:extLst>
          </p:cNvPr>
          <p:cNvSpPr/>
          <p:nvPr/>
        </p:nvSpPr>
        <p:spPr>
          <a:xfrm>
            <a:off x="4619989" y="1460966"/>
            <a:ext cx="741594" cy="462182"/>
          </a:xfrm>
          <a:prstGeom prst="rect">
            <a:avLst/>
          </a:prstGeom>
          <a:solidFill>
            <a:srgbClr val="04AF9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9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Inter" panose="02000503000000020004" pitchFamily="2" charset="0"/>
                <a:cs typeface="+mn-cs"/>
              </a:rPr>
              <a:t>Roraima</a:t>
            </a:r>
          </a:p>
        </p:txBody>
      </p:sp>
      <p:pic>
        <p:nvPicPr>
          <p:cNvPr id="121" name="Imagen 112">
            <a:extLst>
              <a:ext uri="{FF2B5EF4-FFF2-40B4-BE49-F238E27FC236}">
                <a16:creationId xmlns:a16="http://schemas.microsoft.com/office/drawing/2014/main" id="{FBD07EB8-D6E7-43D7-AB54-D744E6DA5E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7506" y="2308761"/>
            <a:ext cx="172082" cy="261476"/>
          </a:xfrm>
          <a:prstGeom prst="rect">
            <a:avLst/>
          </a:prstGeom>
        </p:spPr>
      </p:pic>
      <p:cxnSp>
        <p:nvCxnSpPr>
          <p:cNvPr id="122" name="Conector: angular 114">
            <a:extLst>
              <a:ext uri="{FF2B5EF4-FFF2-40B4-BE49-F238E27FC236}">
                <a16:creationId xmlns:a16="http://schemas.microsoft.com/office/drawing/2014/main" id="{D21CABB3-F44B-99F2-0BD3-60DAEE0FA04B}"/>
              </a:ext>
            </a:extLst>
          </p:cNvPr>
          <p:cNvCxnSpPr>
            <a:cxnSpLocks/>
            <a:stCxn id="121" idx="0"/>
          </p:cNvCxnSpPr>
          <p:nvPr/>
        </p:nvCxnSpPr>
        <p:spPr>
          <a:xfrm rot="5400000" flipH="1" flipV="1">
            <a:off x="6340731" y="2085943"/>
            <a:ext cx="445634" cy="2"/>
          </a:xfrm>
          <a:prstGeom prst="bentConnector3">
            <a:avLst/>
          </a:prstGeom>
          <a:noFill/>
          <a:ln w="6350" cap="flat" cmpd="sng" algn="ctr">
            <a:solidFill>
              <a:srgbClr val="04AF9E"/>
            </a:solidFill>
            <a:prstDash val="solid"/>
            <a:miter lim="800000"/>
          </a:ln>
          <a:effectLst/>
        </p:spPr>
      </p:cxnSp>
      <p:sp>
        <p:nvSpPr>
          <p:cNvPr id="124" name="Rectángulo 116">
            <a:extLst>
              <a:ext uri="{FF2B5EF4-FFF2-40B4-BE49-F238E27FC236}">
                <a16:creationId xmlns:a16="http://schemas.microsoft.com/office/drawing/2014/main" id="{D41DD279-900C-0951-41D9-BB2A8ED01B4D}"/>
              </a:ext>
            </a:extLst>
          </p:cNvPr>
          <p:cNvSpPr/>
          <p:nvPr/>
        </p:nvSpPr>
        <p:spPr>
          <a:xfrm>
            <a:off x="6176903" y="1433710"/>
            <a:ext cx="912963" cy="430827"/>
          </a:xfrm>
          <a:prstGeom prst="rect">
            <a:avLst/>
          </a:prstGeom>
          <a:solidFill>
            <a:srgbClr val="04AF9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9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Inter" panose="02000503000000020004" pitchFamily="2" charset="0"/>
                <a:cs typeface="+mn-cs"/>
              </a:rPr>
              <a:t>Pará</a:t>
            </a:r>
          </a:p>
        </p:txBody>
      </p:sp>
      <p:sp>
        <p:nvSpPr>
          <p:cNvPr id="127" name="Rectángulo 121">
            <a:extLst>
              <a:ext uri="{FF2B5EF4-FFF2-40B4-BE49-F238E27FC236}">
                <a16:creationId xmlns:a16="http://schemas.microsoft.com/office/drawing/2014/main" id="{B143C7C3-410C-C05E-EB8B-626D20C8B16D}"/>
              </a:ext>
            </a:extLst>
          </p:cNvPr>
          <p:cNvSpPr/>
          <p:nvPr/>
        </p:nvSpPr>
        <p:spPr>
          <a:xfrm>
            <a:off x="5279099" y="5220679"/>
            <a:ext cx="799652" cy="526091"/>
          </a:xfrm>
          <a:prstGeom prst="rect">
            <a:avLst/>
          </a:prstGeom>
          <a:solidFill>
            <a:srgbClr val="04AF9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9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Inter" panose="02000503000000020004" pitchFamily="2" charset="0"/>
                <a:cs typeface="+mn-cs"/>
              </a:rPr>
              <a:t>Parana</a:t>
            </a:r>
            <a:endParaRPr kumimoji="0" lang="es-CO" sz="9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Inter" panose="02000503000000020004" pitchFamily="2" charset="0"/>
              <a:cs typeface="+mn-cs"/>
            </a:endParaRPr>
          </a:p>
        </p:txBody>
      </p:sp>
      <p:cxnSp>
        <p:nvCxnSpPr>
          <p:cNvPr id="129" name="Conector: angular 124">
            <a:extLst>
              <a:ext uri="{FF2B5EF4-FFF2-40B4-BE49-F238E27FC236}">
                <a16:creationId xmlns:a16="http://schemas.microsoft.com/office/drawing/2014/main" id="{72CF8214-6C91-C3CF-C46A-4594F12089CB}"/>
              </a:ext>
            </a:extLst>
          </p:cNvPr>
          <p:cNvCxnSpPr>
            <a:cxnSpLocks/>
            <a:stCxn id="78" idx="1"/>
          </p:cNvCxnSpPr>
          <p:nvPr/>
        </p:nvCxnSpPr>
        <p:spPr>
          <a:xfrm rot="10800000">
            <a:off x="6096000" y="5492783"/>
            <a:ext cx="439892" cy="1"/>
          </a:xfrm>
          <a:prstGeom prst="bentConnector3">
            <a:avLst/>
          </a:prstGeom>
          <a:noFill/>
          <a:ln w="6350" cap="flat" cmpd="sng" algn="ctr">
            <a:solidFill>
              <a:srgbClr val="04AF9E"/>
            </a:solidFill>
            <a:prstDash val="solid"/>
            <a:miter lim="800000"/>
          </a:ln>
          <a:effectLst/>
        </p:spPr>
      </p:cxnSp>
      <p:grpSp>
        <p:nvGrpSpPr>
          <p:cNvPr id="134" name="Grupo 125">
            <a:extLst>
              <a:ext uri="{FF2B5EF4-FFF2-40B4-BE49-F238E27FC236}">
                <a16:creationId xmlns:a16="http://schemas.microsoft.com/office/drawing/2014/main" id="{7B5CD86C-A5EB-6B7C-FFA0-7A4179C59223}"/>
              </a:ext>
            </a:extLst>
          </p:cNvPr>
          <p:cNvGrpSpPr/>
          <p:nvPr/>
        </p:nvGrpSpPr>
        <p:grpSpPr>
          <a:xfrm>
            <a:off x="7974206" y="4682267"/>
            <a:ext cx="979366" cy="564436"/>
            <a:chOff x="3938652" y="596690"/>
            <a:chExt cx="921917" cy="645429"/>
          </a:xfrm>
        </p:grpSpPr>
        <p:sp>
          <p:nvSpPr>
            <p:cNvPr id="135" name="Rectángulo 126">
              <a:extLst>
                <a:ext uri="{FF2B5EF4-FFF2-40B4-BE49-F238E27FC236}">
                  <a16:creationId xmlns:a16="http://schemas.microsoft.com/office/drawing/2014/main" id="{D36B4767-BBAF-2BC8-0F3B-A017121B6E6E}"/>
                </a:ext>
              </a:extLst>
            </p:cNvPr>
            <p:cNvSpPr/>
            <p:nvPr/>
          </p:nvSpPr>
          <p:spPr>
            <a:xfrm>
              <a:off x="3946169" y="596690"/>
              <a:ext cx="914400" cy="242819"/>
            </a:xfrm>
            <a:prstGeom prst="rect">
              <a:avLst/>
            </a:prstGeom>
            <a:solidFill>
              <a:srgbClr val="04AF9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9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Inter" panose="02000503000000020004" pitchFamily="2" charset="0"/>
                  <a:cs typeface="+mn-cs"/>
                </a:rPr>
                <a:t>Rio de Janeiro</a:t>
              </a:r>
            </a:p>
          </p:txBody>
        </p:sp>
        <p:sp>
          <p:nvSpPr>
            <p:cNvPr id="136" name="Rectángulo 127">
              <a:extLst>
                <a:ext uri="{FF2B5EF4-FFF2-40B4-BE49-F238E27FC236}">
                  <a16:creationId xmlns:a16="http://schemas.microsoft.com/office/drawing/2014/main" id="{14A867C9-FF21-7C49-CC61-5AB56681F3F8}"/>
                </a:ext>
              </a:extLst>
            </p:cNvPr>
            <p:cNvSpPr/>
            <p:nvPr/>
          </p:nvSpPr>
          <p:spPr>
            <a:xfrm>
              <a:off x="3938652" y="850233"/>
              <a:ext cx="914400" cy="391886"/>
            </a:xfrm>
            <a:prstGeom prst="rect">
              <a:avLst/>
            </a:prstGeom>
            <a:solidFill>
              <a:srgbClr val="FFFFFF"/>
            </a:solidFill>
            <a:ln w="19050" cap="flat" cmpd="sng" algn="ctr">
              <a:solidFill>
                <a:srgbClr val="04AF9E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383838"/>
                  </a:solidFill>
                  <a:effectLst/>
                  <a:uLnTx/>
                  <a:uFillTx/>
                  <a:latin typeface="Calibri" panose="020F0502020204030204"/>
                  <a:ea typeface="Inter" panose="02000503000000020004" pitchFamily="2" charset="0"/>
                  <a:cs typeface="+mn-cs"/>
                </a:rPr>
                <a:t>       Sede</a:t>
              </a:r>
              <a:endParaRPr kumimoji="0" lang="es-CO" sz="1200" b="1" i="0" u="none" strike="noStrike" kern="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Calibri" panose="020F0502020204030204"/>
                <a:ea typeface="Inter" panose="02000503000000020004" pitchFamily="2" charset="0"/>
                <a:cs typeface="+mn-cs"/>
              </a:endParaRPr>
            </a:p>
          </p:txBody>
        </p:sp>
      </p:grpSp>
      <p:grpSp>
        <p:nvGrpSpPr>
          <p:cNvPr id="137" name="Grupo 125">
            <a:extLst>
              <a:ext uri="{FF2B5EF4-FFF2-40B4-BE49-F238E27FC236}">
                <a16:creationId xmlns:a16="http://schemas.microsoft.com/office/drawing/2014/main" id="{253B8F07-A145-41B9-D584-E22B053DF1CD}"/>
              </a:ext>
            </a:extLst>
          </p:cNvPr>
          <p:cNvGrpSpPr/>
          <p:nvPr/>
        </p:nvGrpSpPr>
        <p:grpSpPr>
          <a:xfrm>
            <a:off x="7175308" y="5413616"/>
            <a:ext cx="971381" cy="555057"/>
            <a:chOff x="3938652" y="607415"/>
            <a:chExt cx="914400" cy="634704"/>
          </a:xfrm>
        </p:grpSpPr>
        <p:sp>
          <p:nvSpPr>
            <p:cNvPr id="138" name="Rectángulo 126">
              <a:extLst>
                <a:ext uri="{FF2B5EF4-FFF2-40B4-BE49-F238E27FC236}">
                  <a16:creationId xmlns:a16="http://schemas.microsoft.com/office/drawing/2014/main" id="{A13E6715-C47A-13A3-DB12-03F063ADFEC6}"/>
                </a:ext>
              </a:extLst>
            </p:cNvPr>
            <p:cNvSpPr/>
            <p:nvPr/>
          </p:nvSpPr>
          <p:spPr>
            <a:xfrm>
              <a:off x="3938653" y="607415"/>
              <a:ext cx="914398" cy="242819"/>
            </a:xfrm>
            <a:prstGeom prst="rect">
              <a:avLst/>
            </a:prstGeom>
            <a:solidFill>
              <a:srgbClr val="04AF9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9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Inter" panose="02000503000000020004" pitchFamily="2" charset="0"/>
                  <a:cs typeface="+mn-cs"/>
                </a:rPr>
                <a:t>Sao Paulo</a:t>
              </a:r>
            </a:p>
          </p:txBody>
        </p:sp>
        <p:sp>
          <p:nvSpPr>
            <p:cNvPr id="139" name="Rectángulo 127">
              <a:extLst>
                <a:ext uri="{FF2B5EF4-FFF2-40B4-BE49-F238E27FC236}">
                  <a16:creationId xmlns:a16="http://schemas.microsoft.com/office/drawing/2014/main" id="{D2113464-B3C6-260F-832B-3DE977C343A7}"/>
                </a:ext>
              </a:extLst>
            </p:cNvPr>
            <p:cNvSpPr/>
            <p:nvPr/>
          </p:nvSpPr>
          <p:spPr>
            <a:xfrm>
              <a:off x="3938652" y="850233"/>
              <a:ext cx="914400" cy="391886"/>
            </a:xfrm>
            <a:prstGeom prst="rect">
              <a:avLst/>
            </a:prstGeom>
            <a:solidFill>
              <a:srgbClr val="FFFFFF"/>
            </a:solidFill>
            <a:ln w="19050" cap="flat" cmpd="sng" algn="ctr">
              <a:solidFill>
                <a:srgbClr val="04AF9E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900" b="1" i="0" u="none" strike="noStrike" kern="0" cap="none" spc="0" normalizeH="0" baseline="0" noProof="0" dirty="0">
                  <a:ln>
                    <a:noFill/>
                  </a:ln>
                  <a:solidFill>
                    <a:srgbClr val="383838"/>
                  </a:solidFill>
                  <a:effectLst/>
                  <a:uLnTx/>
                  <a:uFillTx/>
                  <a:latin typeface="Calibri" panose="020F0502020204030204"/>
                  <a:ea typeface="Inter" panose="02000503000000020004" pitchFamily="2" charset="0"/>
                  <a:cs typeface="+mn-cs"/>
                </a:rPr>
                <a:t>TC- Controle de Temperatura</a:t>
              </a:r>
              <a:endParaRPr kumimoji="0" lang="es-CO" sz="900" b="1" i="0" u="none" strike="noStrike" kern="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Calibri" panose="020F0502020204030204"/>
                <a:ea typeface="Inter" panose="02000503000000020004" pitchFamily="2" charset="0"/>
                <a:cs typeface="+mn-cs"/>
              </a:endParaRPr>
            </a:p>
          </p:txBody>
        </p:sp>
      </p:grpSp>
      <p:grpSp>
        <p:nvGrpSpPr>
          <p:cNvPr id="140" name="Grupo 125">
            <a:extLst>
              <a:ext uri="{FF2B5EF4-FFF2-40B4-BE49-F238E27FC236}">
                <a16:creationId xmlns:a16="http://schemas.microsoft.com/office/drawing/2014/main" id="{411CE772-33E9-BADE-F880-1154E06DC96B}"/>
              </a:ext>
            </a:extLst>
          </p:cNvPr>
          <p:cNvGrpSpPr/>
          <p:nvPr/>
        </p:nvGrpSpPr>
        <p:grpSpPr>
          <a:xfrm>
            <a:off x="8339213" y="4014353"/>
            <a:ext cx="971382" cy="555057"/>
            <a:chOff x="3938652" y="607415"/>
            <a:chExt cx="914401" cy="634704"/>
          </a:xfrm>
        </p:grpSpPr>
        <p:sp>
          <p:nvSpPr>
            <p:cNvPr id="141" name="Rectángulo 126">
              <a:extLst>
                <a:ext uri="{FF2B5EF4-FFF2-40B4-BE49-F238E27FC236}">
                  <a16:creationId xmlns:a16="http://schemas.microsoft.com/office/drawing/2014/main" id="{329B6C30-4853-E04F-549D-6C5F718FB895}"/>
                </a:ext>
              </a:extLst>
            </p:cNvPr>
            <p:cNvSpPr/>
            <p:nvPr/>
          </p:nvSpPr>
          <p:spPr>
            <a:xfrm>
              <a:off x="3938653" y="607415"/>
              <a:ext cx="914400" cy="242818"/>
            </a:xfrm>
            <a:prstGeom prst="rect">
              <a:avLst/>
            </a:prstGeom>
            <a:solidFill>
              <a:srgbClr val="04AF9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9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Inter" panose="02000503000000020004" pitchFamily="2" charset="0"/>
                  <a:cs typeface="+mn-cs"/>
                </a:rPr>
                <a:t>Macae</a:t>
              </a:r>
              <a:endParaRPr kumimoji="0" lang="es-CO" sz="9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Inter" panose="02000503000000020004" pitchFamily="2" charset="0"/>
                <a:cs typeface="+mn-cs"/>
              </a:endParaRPr>
            </a:p>
          </p:txBody>
        </p:sp>
        <p:sp>
          <p:nvSpPr>
            <p:cNvPr id="142" name="Rectángulo 127">
              <a:extLst>
                <a:ext uri="{FF2B5EF4-FFF2-40B4-BE49-F238E27FC236}">
                  <a16:creationId xmlns:a16="http://schemas.microsoft.com/office/drawing/2014/main" id="{8D8D78B6-7BAF-17E9-2233-8C66D1761F32}"/>
                </a:ext>
              </a:extLst>
            </p:cNvPr>
            <p:cNvSpPr/>
            <p:nvPr/>
          </p:nvSpPr>
          <p:spPr>
            <a:xfrm>
              <a:off x="3938652" y="850233"/>
              <a:ext cx="914400" cy="391886"/>
            </a:xfrm>
            <a:prstGeom prst="rect">
              <a:avLst/>
            </a:prstGeom>
            <a:solidFill>
              <a:srgbClr val="FFFFFF"/>
            </a:solidFill>
            <a:ln w="19050" cap="flat" cmpd="sng" algn="ctr">
              <a:solidFill>
                <a:srgbClr val="04AF9E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t-BR" sz="1200" b="1" kern="0" dirty="0">
                  <a:solidFill>
                    <a:srgbClr val="383838"/>
                  </a:solidFill>
                  <a:latin typeface="Calibri" panose="020F0502020204030204"/>
                </a:rPr>
                <a:t>      Vicel</a:t>
              </a:r>
              <a:endParaRPr lang="es-CO" sz="1200" b="1" kern="0" dirty="0">
                <a:solidFill>
                  <a:srgbClr val="383838"/>
                </a:solidFill>
                <a:latin typeface="Calibri" panose="020F0502020204030204"/>
              </a:endParaRPr>
            </a:p>
          </p:txBody>
        </p:sp>
      </p:grpSp>
      <p:pic>
        <p:nvPicPr>
          <p:cNvPr id="146" name="Imagen 19">
            <a:extLst>
              <a:ext uri="{FF2B5EF4-FFF2-40B4-BE49-F238E27FC236}">
                <a16:creationId xmlns:a16="http://schemas.microsoft.com/office/drawing/2014/main" id="{1A9FD4D3-CCDA-4289-5573-2ACB7B63EE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3033" y="5046716"/>
            <a:ext cx="172082" cy="261476"/>
          </a:xfrm>
          <a:prstGeom prst="rect">
            <a:avLst/>
          </a:prstGeom>
        </p:spPr>
      </p:pic>
      <p:pic>
        <p:nvPicPr>
          <p:cNvPr id="147" name="Imagen 19">
            <a:extLst>
              <a:ext uri="{FF2B5EF4-FFF2-40B4-BE49-F238E27FC236}">
                <a16:creationId xmlns:a16="http://schemas.microsoft.com/office/drawing/2014/main" id="{FADA18FD-4BB3-8AB5-3AB0-AA3049FD5C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9727" y="4472928"/>
            <a:ext cx="172082" cy="261476"/>
          </a:xfrm>
          <a:prstGeom prst="rect">
            <a:avLst/>
          </a:prstGeom>
        </p:spPr>
      </p:pic>
      <p:pic>
        <p:nvPicPr>
          <p:cNvPr id="148" name="Imagen 19">
            <a:extLst>
              <a:ext uri="{FF2B5EF4-FFF2-40B4-BE49-F238E27FC236}">
                <a16:creationId xmlns:a16="http://schemas.microsoft.com/office/drawing/2014/main" id="{C39E2A88-A4E4-959C-5650-9CCE2D128D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1455" y="4930237"/>
            <a:ext cx="172082" cy="261476"/>
          </a:xfrm>
          <a:prstGeom prst="rect">
            <a:avLst/>
          </a:prstGeom>
        </p:spPr>
      </p:pic>
      <p:sp>
        <p:nvSpPr>
          <p:cNvPr id="149" name="ee4pContent1">
            <a:extLst>
              <a:ext uri="{FF2B5EF4-FFF2-40B4-BE49-F238E27FC236}">
                <a16:creationId xmlns:a16="http://schemas.microsoft.com/office/drawing/2014/main" id="{3D2A6F8F-5BD2-CACF-C7CE-C2599B02BF4D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514307" y="1649124"/>
            <a:ext cx="3120269" cy="4496353"/>
          </a:xfrm>
          <a:prstGeom prst="rect">
            <a:avLst/>
          </a:prstGeom>
          <a:solidFill>
            <a:srgbClr val="FFFFFF">
              <a:lumMod val="100000"/>
            </a:srgbClr>
          </a:solidFill>
          <a:ln w="9525" cmpd="sng">
            <a:solidFill>
              <a:srgbClr val="2266A2"/>
            </a:solidFill>
            <a:prstDash val="solid"/>
          </a:ln>
        </p:spPr>
        <p:txBody>
          <a:bodyPr vert="horz" lIns="90000" tIns="90000" rIns="90000" bIns="90000" rtlCol="0">
            <a:noAutofit/>
          </a:bodyPr>
          <a:lstStyle>
            <a:lvl1pPr marL="0" indent="0" algn="l" defTabSz="914400" rtl="0" eaLnBrk="1" latinLnBrk="0" hangingPunct="1">
              <a:spcBef>
                <a:spcPct val="30000"/>
              </a:spcBef>
              <a:buClr>
                <a:srgbClr val="C02A26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03200" indent="-203200" algn="l" defTabSz="914400" rtl="0" eaLnBrk="1" latinLnBrk="0" hangingPunct="1">
              <a:spcBef>
                <a:spcPct val="3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06400" indent="-203200" algn="l" defTabSz="914400" rtl="0" eaLnBrk="1" latinLnBrk="0" hangingPunct="1">
              <a:spcBef>
                <a:spcPct val="3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609600" indent="-203200" algn="l" defTabSz="914400" rtl="0" eaLnBrk="1" latinLnBrk="0" hangingPunct="1">
              <a:spcBef>
                <a:spcPct val="3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812800" indent="-203200" algn="l" defTabSz="914400" rtl="0" eaLnBrk="1" latinLnBrk="0" hangingPunct="1">
              <a:spcBef>
                <a:spcPct val="3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016000" indent="-203200" algn="l" defTabSz="914400" rtl="0" eaLnBrk="1" latinLnBrk="0" hangingPunct="1">
              <a:spcBef>
                <a:spcPct val="3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1219200" indent="-203200" algn="l" defTabSz="914400" rtl="0" eaLnBrk="1" latinLnBrk="0" hangingPunct="1">
              <a:spcBef>
                <a:spcPct val="3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1422400" indent="-203200" algn="l" defTabSz="914400" rtl="0" eaLnBrk="1" latinLnBrk="0" hangingPunct="1">
              <a:spcBef>
                <a:spcPct val="3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1625600" indent="-203200" algn="l" defTabSz="914400" rtl="0" eaLnBrk="1" latinLnBrk="0" hangingPunct="1">
              <a:spcBef>
                <a:spcPct val="3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lvl="1" indent="0">
              <a:buNone/>
            </a:pPr>
            <a:r>
              <a:rPr lang="pt-BR" b="1" dirty="0">
                <a:latin typeface="Inter" panose="02000503000000020004" pitchFamily="2" charset="0"/>
                <a:ea typeface="Inter" panose="02000503000000020004" pitchFamily="2" charset="0"/>
                <a:cs typeface="+mn-cs"/>
              </a:rPr>
              <a:t>BRASIL</a:t>
            </a:r>
          </a:p>
          <a:p>
            <a:pPr marL="0" lvl="1" indent="0">
              <a:buNone/>
            </a:pPr>
            <a:r>
              <a:rPr lang="pt-BR" sz="1400" b="1" dirty="0">
                <a:latin typeface="Inter" panose="02000503000000020004" pitchFamily="2" charset="0"/>
                <a:ea typeface="Inter" panose="02000503000000020004" pitchFamily="2" charset="0"/>
                <a:cs typeface="+mn-cs"/>
              </a:rPr>
              <a:t>ENERGIA:</a:t>
            </a:r>
          </a:p>
          <a:p>
            <a:pPr marL="0" lvl="1" indent="0">
              <a:buNone/>
            </a:pPr>
            <a:r>
              <a:rPr lang="pt-BR" sz="1200" dirty="0">
                <a:latin typeface="Inter" panose="02000503000000020004"/>
                <a:cs typeface="Segoe UI Light" panose="020B0502040204020203" pitchFamily="34" charset="0"/>
              </a:rPr>
              <a:t>Rua da Assembleia, 10 - Ed Candido Mendes - Room 3510 - Centro - Rio de Janeiro - RJ </a:t>
            </a:r>
          </a:p>
          <a:p>
            <a:pPr marL="0" lvl="1" indent="0">
              <a:buNone/>
            </a:pPr>
            <a:r>
              <a:rPr lang="pt-BR" sz="1200" dirty="0">
                <a:latin typeface="Inter" panose="02000503000000020004"/>
                <a:cs typeface="Segoe UI Light" panose="020B0502040204020203" pitchFamily="34" charset="0"/>
                <a:hlinkClick r:id="rId6"/>
              </a:rPr>
              <a:t>https://soenergy.com/</a:t>
            </a:r>
            <a:endParaRPr lang="pt-BR" sz="1200" dirty="0">
              <a:latin typeface="Inter" panose="02000503000000020004"/>
              <a:cs typeface="Segoe UI Light" panose="020B0502040204020203" pitchFamily="34" charset="0"/>
            </a:endParaRPr>
          </a:p>
          <a:p>
            <a:pPr marL="0" lvl="1" indent="0">
              <a:buNone/>
            </a:pPr>
            <a:endParaRPr lang="pt-BR" sz="12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0" lvl="1" indent="0">
              <a:buNone/>
            </a:pPr>
            <a:r>
              <a:rPr lang="pt-BR" sz="1400" b="1" dirty="0">
                <a:latin typeface="Inter" panose="02000503000000020004" pitchFamily="2" charset="0"/>
                <a:ea typeface="Inter" panose="02000503000000020004" pitchFamily="2" charset="0"/>
                <a:cs typeface="+mn-cs"/>
              </a:rPr>
              <a:t>CONTROLE DE TEMPERATURA:</a:t>
            </a:r>
          </a:p>
          <a:p>
            <a:pPr marL="0" lvl="1" indent="0">
              <a:buNone/>
            </a:pPr>
            <a:r>
              <a:rPr lang="pt-BR" sz="1200" dirty="0">
                <a:latin typeface="Inter" panose="02000503000000020004"/>
                <a:cs typeface="Segoe UI Light" panose="020B0502040204020203" pitchFamily="34" charset="0"/>
              </a:rPr>
              <a:t>Rua Três, 184 - Parque das Indústrias - Betel - Paulínia - SP </a:t>
            </a:r>
          </a:p>
          <a:p>
            <a:pPr marL="0" lvl="1" indent="0">
              <a:buNone/>
            </a:pPr>
            <a:r>
              <a:rPr lang="pt-BR" sz="1200" dirty="0">
                <a:latin typeface="Inter" panose="02000503000000020004"/>
                <a:cs typeface="Segoe UI Light" panose="020B0502040204020203" pitchFamily="34" charset="0"/>
                <a:hlinkClick r:id="rId7"/>
              </a:rPr>
              <a:t>https://soenergy.com/pt/solucao/controle-de-temperatura/</a:t>
            </a:r>
            <a:endParaRPr lang="pt-BR" sz="1200" dirty="0">
              <a:latin typeface="Inter" panose="02000503000000020004"/>
              <a:cs typeface="Segoe UI Light" panose="020B0502040204020203" pitchFamily="34" charset="0"/>
            </a:endParaRPr>
          </a:p>
          <a:p>
            <a:pPr marL="0" lvl="1" indent="0">
              <a:buNone/>
            </a:pPr>
            <a:endParaRPr lang="pt-BR" sz="12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0" lvl="1" indent="0">
              <a:buNone/>
            </a:pPr>
            <a:r>
              <a:rPr lang="pt-BR" sz="1400" b="1" dirty="0">
                <a:latin typeface="Inter" panose="02000503000000020004" pitchFamily="2" charset="0"/>
                <a:ea typeface="Inter" panose="02000503000000020004" pitchFamily="2" charset="0"/>
                <a:cs typeface="+mn-cs"/>
              </a:rPr>
              <a:t>TRATAMENTO DE AGUA:</a:t>
            </a:r>
          </a:p>
          <a:p>
            <a:pPr marL="0" lvl="1" indent="0">
              <a:buNone/>
            </a:pPr>
            <a:r>
              <a:rPr lang="pt-BR" sz="1200" dirty="0">
                <a:latin typeface="Inter" panose="02000503000000020004"/>
                <a:cs typeface="Segoe UI Light" panose="020B0502040204020203" pitchFamily="34" charset="0"/>
              </a:rPr>
              <a:t>Avenida ZEN - Quadra C - Lote 20 - Zona Especial de Negócios - Rio das Ostras - RJ</a:t>
            </a:r>
          </a:p>
          <a:p>
            <a:pPr marL="0" lvl="1" indent="0">
              <a:buNone/>
            </a:pPr>
            <a:r>
              <a:rPr lang="es-CL" sz="1200" dirty="0">
                <a:latin typeface="Inter" panose="02000503000000020004"/>
                <a:cs typeface="Segoe UI Light" panose="020B0502040204020203" pitchFamily="34" charset="0"/>
                <a:hlinkClick r:id="rId8"/>
              </a:rPr>
              <a:t>https://vicel.com.br/</a:t>
            </a:r>
            <a:endParaRPr lang="es-CL" sz="1200" dirty="0">
              <a:latin typeface="Inter" panose="02000503000000020004"/>
              <a:cs typeface="Segoe UI Light" panose="020B0502040204020203" pitchFamily="34" charset="0"/>
            </a:endParaRPr>
          </a:p>
          <a:p>
            <a:pPr marL="0" lvl="1" indent="0">
              <a:buNone/>
            </a:pPr>
            <a:endParaRPr lang="es-CL" sz="1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11" name="Conector: angular 124">
            <a:extLst>
              <a:ext uri="{FF2B5EF4-FFF2-40B4-BE49-F238E27FC236}">
                <a16:creationId xmlns:a16="http://schemas.microsoft.com/office/drawing/2014/main" id="{9B23DA3A-2EA0-8915-BD99-71157E766BE4}"/>
              </a:ext>
            </a:extLst>
          </p:cNvPr>
          <p:cNvCxnSpPr>
            <a:cxnSpLocks/>
          </p:cNvCxnSpPr>
          <p:nvPr/>
        </p:nvCxnSpPr>
        <p:spPr>
          <a:xfrm rot="10800000" flipV="1">
            <a:off x="7629969" y="4893989"/>
            <a:ext cx="411600" cy="128904"/>
          </a:xfrm>
          <a:prstGeom prst="bentConnector3">
            <a:avLst>
              <a:gd name="adj1" fmla="val 23723"/>
            </a:avLst>
          </a:prstGeom>
          <a:noFill/>
          <a:ln w="6350" cap="flat" cmpd="sng" algn="ctr">
            <a:solidFill>
              <a:srgbClr val="04AF9E"/>
            </a:solidFill>
            <a:prstDash val="solid"/>
            <a:miter lim="800000"/>
          </a:ln>
          <a:effectLst/>
        </p:spPr>
      </p:cxnSp>
      <p:cxnSp>
        <p:nvCxnSpPr>
          <p:cNvPr id="13" name="Conector: angular 124">
            <a:extLst>
              <a:ext uri="{FF2B5EF4-FFF2-40B4-BE49-F238E27FC236}">
                <a16:creationId xmlns:a16="http://schemas.microsoft.com/office/drawing/2014/main" id="{BA6188A7-A1E6-1177-ED8F-53E9F278F97A}"/>
              </a:ext>
            </a:extLst>
          </p:cNvPr>
          <p:cNvCxnSpPr>
            <a:cxnSpLocks/>
          </p:cNvCxnSpPr>
          <p:nvPr/>
        </p:nvCxnSpPr>
        <p:spPr>
          <a:xfrm rot="16200000" flipH="1">
            <a:off x="6957505" y="5384951"/>
            <a:ext cx="374706" cy="102433"/>
          </a:xfrm>
          <a:prstGeom prst="bentConnector3">
            <a:avLst>
              <a:gd name="adj1" fmla="val 50000"/>
            </a:avLst>
          </a:prstGeom>
          <a:noFill/>
          <a:ln w="6350" cap="flat" cmpd="sng" algn="ctr">
            <a:solidFill>
              <a:srgbClr val="04AF9E"/>
            </a:solidFill>
            <a:prstDash val="solid"/>
            <a:miter lim="800000"/>
          </a:ln>
          <a:effectLst/>
        </p:spPr>
      </p:cxnSp>
      <p:cxnSp>
        <p:nvCxnSpPr>
          <p:cNvPr id="17" name="Conector: angular 124">
            <a:extLst>
              <a:ext uri="{FF2B5EF4-FFF2-40B4-BE49-F238E27FC236}">
                <a16:creationId xmlns:a16="http://schemas.microsoft.com/office/drawing/2014/main" id="{FEA5DF3C-08F7-7B0C-9F14-A1177AC1B1DB}"/>
              </a:ext>
            </a:extLst>
          </p:cNvPr>
          <p:cNvCxnSpPr>
            <a:cxnSpLocks/>
          </p:cNvCxnSpPr>
          <p:nvPr/>
        </p:nvCxnSpPr>
        <p:spPr>
          <a:xfrm rot="10800000" flipV="1">
            <a:off x="7921810" y="4275033"/>
            <a:ext cx="417405" cy="285169"/>
          </a:xfrm>
          <a:prstGeom prst="bentConnector3">
            <a:avLst>
              <a:gd name="adj1" fmla="val 50000"/>
            </a:avLst>
          </a:prstGeom>
          <a:noFill/>
          <a:ln w="6350" cap="flat" cmpd="sng" algn="ctr">
            <a:solidFill>
              <a:srgbClr val="04AF9E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2218950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2B5875-D694-EDDE-C962-25D4EC041D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562971D2-818C-52E9-251E-0BBAE6169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8243E">
                    <a:tint val="75000"/>
                  </a:srgbClr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Confidential</a:t>
            </a:r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srgbClr val="18243E">
                  <a:tint val="75000"/>
                </a:srgbClr>
              </a:solidFill>
              <a:effectLst/>
              <a:uLnTx/>
              <a:uFillTx/>
              <a:latin typeface="Inter"/>
              <a:ea typeface="+mn-ea"/>
              <a:cs typeface="+mn-cs"/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47E07731-7478-C009-58D2-18F9988E4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279CBC-B292-40E9-B1BF-CB5F5D21536A}" type="slidenum">
              <a:rPr kumimoji="0" lang="es-CO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8243E">
                    <a:tint val="75000"/>
                  </a:srgbClr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srgbClr val="18243E">
                  <a:tint val="75000"/>
                </a:srgbClr>
              </a:solidFill>
              <a:effectLst/>
              <a:uLnTx/>
              <a:uFillTx/>
              <a:latin typeface="Inter"/>
              <a:ea typeface="+mn-ea"/>
              <a:cs typeface="+mn-cs"/>
            </a:endParaRPr>
          </a:p>
        </p:txBody>
      </p:sp>
      <p:pic>
        <p:nvPicPr>
          <p:cNvPr id="17" name="Imagen 6" descr="Logotipo&#10;&#10;Descripción generada automáticamente">
            <a:extLst>
              <a:ext uri="{FF2B5EF4-FFF2-40B4-BE49-F238E27FC236}">
                <a16:creationId xmlns:a16="http://schemas.microsoft.com/office/drawing/2014/main" id="{C7D919C4-8A7E-F5BE-5112-2B1C0353BC0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3234" y="555958"/>
            <a:ext cx="2438401" cy="222846"/>
          </a:xfrm>
          <a:prstGeom prst="rect">
            <a:avLst/>
          </a:prstGeom>
        </p:spPr>
      </p:pic>
      <p:sp>
        <p:nvSpPr>
          <p:cNvPr id="5" name="CuadroTexto 12">
            <a:extLst>
              <a:ext uri="{FF2B5EF4-FFF2-40B4-BE49-F238E27FC236}">
                <a16:creationId xmlns:a16="http://schemas.microsoft.com/office/drawing/2014/main" id="{4E3C99E3-9BC7-4065-67B0-0F1B10586A79}"/>
              </a:ext>
            </a:extLst>
          </p:cNvPr>
          <p:cNvSpPr txBox="1"/>
          <p:nvPr/>
        </p:nvSpPr>
        <p:spPr>
          <a:xfrm>
            <a:off x="512965" y="661265"/>
            <a:ext cx="74716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AA81D"/>
                </a:solidFill>
                <a:latin typeface="+mj-lt"/>
              </a:rPr>
              <a:t>TC – Controle de </a:t>
            </a:r>
            <a:r>
              <a:rPr lang="en-US" sz="4000" b="1" dirty="0" err="1">
                <a:solidFill>
                  <a:srgbClr val="FAA81D"/>
                </a:solidFill>
                <a:latin typeface="+mj-lt"/>
              </a:rPr>
              <a:t>Temperatura</a:t>
            </a:r>
            <a:endParaRPr lang="en-US" sz="4000" b="1" dirty="0">
              <a:solidFill>
                <a:srgbClr val="FAA81D"/>
              </a:solidFill>
              <a:latin typeface="+mj-lt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D73E3F5-ED91-2475-D305-52DD347067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8481" y="2510438"/>
            <a:ext cx="3415037" cy="2978412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5A113E3C-BB12-B29D-818B-FC7F50F8B2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429" y="2510439"/>
            <a:ext cx="3973341" cy="2978412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6277B292-FFE3-7DE3-1ACA-BD61579042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3229" y="2512671"/>
            <a:ext cx="3415038" cy="2976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898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474C3C63-6225-394F-1866-DA604CD8C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279CBC-B292-40E9-B1BF-CB5F5D21536A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srgbClr val="18243E">
                    <a:tint val="75000"/>
                  </a:srgbClr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srgbClr val="18243E">
                  <a:tint val="75000"/>
                </a:srgbClr>
              </a:solidFill>
              <a:effectLst/>
              <a:uLnTx/>
              <a:uFillTx/>
              <a:latin typeface="Inter"/>
              <a:ea typeface="+mn-ea"/>
              <a:cs typeface="+mn-cs"/>
            </a:endParaRPr>
          </a:p>
        </p:txBody>
      </p:sp>
      <p:sp>
        <p:nvSpPr>
          <p:cNvPr id="4" name="Espaço Reservado para Texto 4">
            <a:extLst>
              <a:ext uri="{FF2B5EF4-FFF2-40B4-BE49-F238E27FC236}">
                <a16:creationId xmlns:a16="http://schemas.microsoft.com/office/drawing/2014/main" id="{918053A7-D755-4E2C-4537-F5BC4A660577}"/>
              </a:ext>
            </a:extLst>
          </p:cNvPr>
          <p:cNvSpPr txBox="1">
            <a:spLocks/>
          </p:cNvSpPr>
          <p:nvPr/>
        </p:nvSpPr>
        <p:spPr>
          <a:xfrm>
            <a:off x="372541" y="239349"/>
            <a:ext cx="11073291" cy="1019182"/>
          </a:xfrm>
          <a:prstGeom prst="rect">
            <a:avLst/>
          </a:prstGeom>
          <a:noFill/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Calibri"/>
              </a:rPr>
              <a:t>REFERÊNCIAS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011201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5"/>
</p:tagLst>
</file>

<file path=ppt/theme/theme1.xml><?xml version="1.0" encoding="utf-8"?>
<a:theme xmlns:a="http://schemas.openxmlformats.org/drawingml/2006/main" name="2_Tema de Office">
  <a:themeElements>
    <a:clrScheme name="SoEnergy">
      <a:dk1>
        <a:srgbClr val="18243E"/>
      </a:dk1>
      <a:lt1>
        <a:srgbClr val="FFFFFF"/>
      </a:lt1>
      <a:dk2>
        <a:srgbClr val="383838"/>
      </a:dk2>
      <a:lt2>
        <a:srgbClr val="E7E6E6"/>
      </a:lt2>
      <a:accent1>
        <a:srgbClr val="04AF9E"/>
      </a:accent1>
      <a:accent2>
        <a:srgbClr val="09B5D1"/>
      </a:accent2>
      <a:accent3>
        <a:srgbClr val="D9D9D9"/>
      </a:accent3>
      <a:accent4>
        <a:srgbClr val="FBB916"/>
      </a:accent4>
      <a:accent5>
        <a:srgbClr val="FFE957"/>
      </a:accent5>
      <a:accent6>
        <a:srgbClr val="14DCCB"/>
      </a:accent6>
      <a:hlink>
        <a:srgbClr val="FFE827"/>
      </a:hlink>
      <a:folHlink>
        <a:srgbClr val="18243E"/>
      </a:folHlink>
    </a:clrScheme>
    <a:fontScheme name="SoEnergy">
      <a:majorFont>
        <a:latin typeface="Inter ExtraBold"/>
        <a:ea typeface=""/>
        <a:cs typeface=""/>
      </a:majorFont>
      <a:minorFont>
        <a:latin typeface="Inte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3896D2371DF0246BF25803CA7D0F664" ma:contentTypeVersion="16" ma:contentTypeDescription="Crie um novo documento." ma:contentTypeScope="" ma:versionID="9c19ddf23877e0aa6db8db8ed8d2890d">
  <xsd:schema xmlns:xsd="http://www.w3.org/2001/XMLSchema" xmlns:xs="http://www.w3.org/2001/XMLSchema" xmlns:p="http://schemas.microsoft.com/office/2006/metadata/properties" xmlns:ns2="74855692-a236-48c8-be77-44d9df9ba5f9" xmlns:ns3="4234e7ed-ad2d-4fa4-ae09-66cee85cbcc4" targetNamespace="http://schemas.microsoft.com/office/2006/metadata/properties" ma:root="true" ma:fieldsID="03fd79c3156583e7700848407d201d88" ns2:_="" ns3:_="">
    <xsd:import namespace="74855692-a236-48c8-be77-44d9df9ba5f9"/>
    <xsd:import namespace="4234e7ed-ad2d-4fa4-ae09-66cee85cbcc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855692-a236-48c8-be77-44d9df9ba5f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Marcações de imagem" ma:readOnly="false" ma:fieldId="{5cf76f15-5ced-4ddc-b409-7134ff3c332f}" ma:taxonomyMulti="true" ma:sspId="2c82aaf0-785d-4c91-9c12-569ebe702ed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34e7ed-ad2d-4fa4-ae09-66cee85cbcc4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6a66e26d-638f-4fc2-a388-433e9162d00d}" ma:internalName="TaxCatchAll" ma:showField="CatchAllData" ma:web="4234e7ed-ad2d-4fa4-ae09-66cee85cbcc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4855692-a236-48c8-be77-44d9df9ba5f9">
      <Terms xmlns="http://schemas.microsoft.com/office/infopath/2007/PartnerControls"/>
    </lcf76f155ced4ddcb4097134ff3c332f>
    <TaxCatchAll xmlns="4234e7ed-ad2d-4fa4-ae09-66cee85cbcc4" xsi:nil="true"/>
  </documentManagement>
</p:properties>
</file>

<file path=customXml/itemProps1.xml><?xml version="1.0" encoding="utf-8"?>
<ds:datastoreItem xmlns:ds="http://schemas.openxmlformats.org/officeDocument/2006/customXml" ds:itemID="{6CB7F157-DD25-495F-989B-B5810619306B}"/>
</file>

<file path=customXml/itemProps2.xml><?xml version="1.0" encoding="utf-8"?>
<ds:datastoreItem xmlns:ds="http://schemas.openxmlformats.org/officeDocument/2006/customXml" ds:itemID="{2DA65143-0038-45F0-9F7A-5D982061EFAC}"/>
</file>

<file path=customXml/itemProps3.xml><?xml version="1.0" encoding="utf-8"?>
<ds:datastoreItem xmlns:ds="http://schemas.openxmlformats.org/officeDocument/2006/customXml" ds:itemID="{CB47662C-E58C-4E03-BB7B-60D41E96AD25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6482</TotalTime>
  <Words>544</Words>
  <Application>Microsoft Office PowerPoint</Application>
  <PresentationFormat>Widescreen</PresentationFormat>
  <Paragraphs>153</Paragraphs>
  <Slides>14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27" baseType="lpstr">
      <vt:lpstr>Arial</vt:lpstr>
      <vt:lpstr>Calibri</vt:lpstr>
      <vt:lpstr>Calibri Light</vt:lpstr>
      <vt:lpstr>Inter</vt:lpstr>
      <vt:lpstr>Inter Black</vt:lpstr>
      <vt:lpstr>Inter ExtraBold</vt:lpstr>
      <vt:lpstr>Inter Light</vt:lpstr>
      <vt:lpstr>Inter Medium Italic</vt:lpstr>
      <vt:lpstr>Inter SemiBold Italic</vt:lpstr>
      <vt:lpstr>MS Reference Sans Serif (Body)</vt:lpstr>
      <vt:lpstr>Segoe UI Light</vt:lpstr>
      <vt:lpstr>Wingdings</vt:lpstr>
      <vt:lpstr>2_Tema de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 Lucia Bravo</dc:creator>
  <cp:lastModifiedBy>Luiz Felipe Carvalho - Br</cp:lastModifiedBy>
  <cp:revision>12</cp:revision>
  <dcterms:created xsi:type="dcterms:W3CDTF">2023-07-07T13:21:58Z</dcterms:created>
  <dcterms:modified xsi:type="dcterms:W3CDTF">2025-04-04T02:23:32Z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0x010100D3896D2371DF0246BF25803CA7D0F664</vt:lpwstr>
  </property>
</Properties>
</file>