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2"/>
  </p:notesMasterIdLst>
  <p:sldIdLst>
    <p:sldId id="434" r:id="rId2"/>
    <p:sldId id="497" r:id="rId3"/>
    <p:sldId id="498" r:id="rId4"/>
    <p:sldId id="499" r:id="rId5"/>
    <p:sldId id="503" r:id="rId6"/>
    <p:sldId id="504" r:id="rId7"/>
    <p:sldId id="495" r:id="rId8"/>
    <p:sldId id="502" r:id="rId9"/>
    <p:sldId id="496" r:id="rId10"/>
    <p:sldId id="309" r:id="rId11"/>
  </p:sldIdLst>
  <p:sldSz cx="9144000" cy="5143500" type="screen16x9"/>
  <p:notesSz cx="6858000" cy="9144000"/>
  <p:defaultTextStyle>
    <a:defPPr>
      <a:defRPr lang="pt-BR"/>
    </a:defPPr>
    <a:lvl1pPr marL="0" algn="l" defTabSz="7963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398175" algn="l" defTabSz="7963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796351" algn="l" defTabSz="7963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194526" algn="l" defTabSz="7963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592702" algn="l" defTabSz="7963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1990877" algn="l" defTabSz="7963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389053" algn="l" defTabSz="7963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787228" algn="l" defTabSz="7963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185404" algn="l" defTabSz="7963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io Cabral" initials="FC" lastIdx="1" clrIdx="0">
    <p:extLst>
      <p:ext uri="{19B8F6BF-5375-455C-9EA6-DF929625EA0E}">
        <p15:presenceInfo xmlns:p15="http://schemas.microsoft.com/office/powerpoint/2012/main" userId="a53613377f48aeaa" providerId="Windows Live"/>
      </p:ext>
    </p:extLst>
  </p:cmAuthor>
  <p:cmAuthor id="2" name="Felipe Ruy" initials="FR" lastIdx="1" clrIdx="1">
    <p:extLst>
      <p:ext uri="{19B8F6BF-5375-455C-9EA6-DF929625EA0E}">
        <p15:presenceInfo xmlns:p15="http://schemas.microsoft.com/office/powerpoint/2012/main" userId="16aee773c6fa73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797979"/>
    <a:srgbClr val="D0B9A8"/>
    <a:srgbClr val="996600"/>
    <a:srgbClr val="FFC9C9"/>
    <a:srgbClr val="C4E8F9"/>
    <a:srgbClr val="009900"/>
    <a:srgbClr val="6ED0BD"/>
    <a:srgbClr val="6E6E6E"/>
    <a:srgbClr val="98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249" autoAdjust="0"/>
  </p:normalViewPr>
  <p:slideViewPr>
    <p:cSldViewPr>
      <p:cViewPr>
        <p:scale>
          <a:sx n="75" d="100"/>
          <a:sy n="75" d="100"/>
        </p:scale>
        <p:origin x="1613" y="547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7BBA80-F49C-4983-907C-89C8FC386E9E}" type="doc">
      <dgm:prSet loTypeId="urn:microsoft.com/office/officeart/2011/layout/HexagonRadial" loCatId="cycl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24B98D65-0ACD-42DF-8104-6B19A3378F71}">
      <dgm:prSet phldrT="[Text]" custT="1"/>
      <dgm:spPr/>
      <dgm:t>
        <a:bodyPr/>
        <a:lstStyle/>
        <a:p>
          <a:r>
            <a:rPr lang="pt-BR" sz="1100" b="1" dirty="0"/>
            <a:t>COGERAÇÃO</a:t>
          </a:r>
        </a:p>
        <a:p>
          <a:r>
            <a:rPr lang="pt-BR" sz="1100" b="1" dirty="0"/>
            <a:t>DE ENERGIA</a:t>
          </a:r>
        </a:p>
      </dgm:t>
    </dgm:pt>
    <dgm:pt modelId="{0A2C6EEC-CDE4-4EBE-838C-8C151EE15924}" type="parTrans" cxnId="{776B3E46-D2EA-49AB-91E9-246E3F9BC245}">
      <dgm:prSet/>
      <dgm:spPr/>
      <dgm:t>
        <a:bodyPr/>
        <a:lstStyle/>
        <a:p>
          <a:endParaRPr lang="pt-BR" sz="1600"/>
        </a:p>
      </dgm:t>
    </dgm:pt>
    <dgm:pt modelId="{B215DA52-312E-46E0-9FA2-2C02AE6677DA}" type="sibTrans" cxnId="{776B3E46-D2EA-49AB-91E9-246E3F9BC245}">
      <dgm:prSet/>
      <dgm:spPr/>
      <dgm:t>
        <a:bodyPr/>
        <a:lstStyle/>
        <a:p>
          <a:endParaRPr lang="pt-BR" sz="1600"/>
        </a:p>
      </dgm:t>
    </dgm:pt>
    <dgm:pt modelId="{8273D2B5-58B4-470F-AE0F-5774807BC23F}">
      <dgm:prSet phldrT="[Text]" custT="1"/>
      <dgm:spPr/>
      <dgm:t>
        <a:bodyPr lIns="36000" rIns="36000"/>
        <a:lstStyle/>
        <a:p>
          <a:r>
            <a:rPr lang="pt-BR" sz="800" dirty="0"/>
            <a:t>REDUÇÃO DE DIESEL PARA EMERGÊNCIA</a:t>
          </a:r>
        </a:p>
      </dgm:t>
    </dgm:pt>
    <dgm:pt modelId="{E48F347C-A1B3-4532-98BD-99AB054E4232}" type="parTrans" cxnId="{9E8359B4-47A5-48AD-A198-AE3D4FCF6B58}">
      <dgm:prSet/>
      <dgm:spPr/>
      <dgm:t>
        <a:bodyPr/>
        <a:lstStyle/>
        <a:p>
          <a:endParaRPr lang="pt-BR" sz="1600"/>
        </a:p>
      </dgm:t>
    </dgm:pt>
    <dgm:pt modelId="{647E13D4-B7A2-454D-AC1D-70AE30E9A081}" type="sibTrans" cxnId="{9E8359B4-47A5-48AD-A198-AE3D4FCF6B58}">
      <dgm:prSet/>
      <dgm:spPr/>
      <dgm:t>
        <a:bodyPr/>
        <a:lstStyle/>
        <a:p>
          <a:endParaRPr lang="pt-BR" sz="1600"/>
        </a:p>
      </dgm:t>
    </dgm:pt>
    <dgm:pt modelId="{752BF649-4F1F-4633-81E6-D1B837A16965}">
      <dgm:prSet phldrT="[Text]" custT="1"/>
      <dgm:spPr/>
      <dgm:t>
        <a:bodyPr lIns="36000" rIns="36000"/>
        <a:lstStyle/>
        <a:p>
          <a:r>
            <a:rPr lang="pt-BR" sz="800" dirty="0"/>
            <a:t>ALTA EFICIÊNCIA ENERGÉTICA</a:t>
          </a:r>
        </a:p>
      </dgm:t>
    </dgm:pt>
    <dgm:pt modelId="{F3A4297D-056D-466E-92B1-BE90B3595D14}" type="parTrans" cxnId="{AACCE552-299D-4A71-8A93-04D11AB02278}">
      <dgm:prSet/>
      <dgm:spPr/>
      <dgm:t>
        <a:bodyPr/>
        <a:lstStyle/>
        <a:p>
          <a:endParaRPr lang="pt-BR" sz="1600"/>
        </a:p>
      </dgm:t>
    </dgm:pt>
    <dgm:pt modelId="{D07CEA06-0F85-4FF0-8B33-746675530DEE}" type="sibTrans" cxnId="{AACCE552-299D-4A71-8A93-04D11AB02278}">
      <dgm:prSet/>
      <dgm:spPr/>
      <dgm:t>
        <a:bodyPr/>
        <a:lstStyle/>
        <a:p>
          <a:endParaRPr lang="pt-BR" sz="1600"/>
        </a:p>
      </dgm:t>
    </dgm:pt>
    <dgm:pt modelId="{4A87CE9C-0D0C-48DB-A975-70C746B8739B}">
      <dgm:prSet phldrT="[Text]" custT="1"/>
      <dgm:spPr/>
      <dgm:t>
        <a:bodyPr lIns="36000" rIns="36000"/>
        <a:lstStyle/>
        <a:p>
          <a:r>
            <a:rPr lang="pt-BR" sz="800" dirty="0"/>
            <a:t>CONFIABILIDA-DE DO SISTEMA</a:t>
          </a:r>
        </a:p>
      </dgm:t>
    </dgm:pt>
    <dgm:pt modelId="{0DB94414-1DFA-4FF0-AD46-EFDBFE615CA7}" type="parTrans" cxnId="{6397D701-35E4-4A77-B7F5-77640EA9C251}">
      <dgm:prSet/>
      <dgm:spPr/>
      <dgm:t>
        <a:bodyPr/>
        <a:lstStyle/>
        <a:p>
          <a:endParaRPr lang="pt-BR" sz="1600"/>
        </a:p>
      </dgm:t>
    </dgm:pt>
    <dgm:pt modelId="{D0742D57-D957-4449-BEF8-098F8444C131}" type="sibTrans" cxnId="{6397D701-35E4-4A77-B7F5-77640EA9C251}">
      <dgm:prSet/>
      <dgm:spPr/>
      <dgm:t>
        <a:bodyPr/>
        <a:lstStyle/>
        <a:p>
          <a:endParaRPr lang="pt-BR" sz="1600"/>
        </a:p>
      </dgm:t>
    </dgm:pt>
    <dgm:pt modelId="{64FA6231-E428-4E57-A683-BE76A4185C59}">
      <dgm:prSet phldrT="[Text]" custT="1"/>
      <dgm:spPr/>
      <dgm:t>
        <a:bodyPr lIns="36000" rIns="36000"/>
        <a:lstStyle/>
        <a:p>
          <a:r>
            <a:rPr lang="pt-BR" sz="800" dirty="0"/>
            <a:t>FLEXIBILIDADE OPERACIONAL</a:t>
          </a:r>
        </a:p>
      </dgm:t>
    </dgm:pt>
    <dgm:pt modelId="{9C7C9E0A-39C6-43B5-AD8C-445CA642599D}" type="parTrans" cxnId="{F7FDB360-605A-4262-9716-7190724B301B}">
      <dgm:prSet/>
      <dgm:spPr/>
      <dgm:t>
        <a:bodyPr/>
        <a:lstStyle/>
        <a:p>
          <a:endParaRPr lang="pt-BR" sz="1600"/>
        </a:p>
      </dgm:t>
    </dgm:pt>
    <dgm:pt modelId="{C0E47353-AD7B-47E8-9E63-1CB67691E4AD}" type="sibTrans" cxnId="{F7FDB360-605A-4262-9716-7190724B301B}">
      <dgm:prSet/>
      <dgm:spPr/>
      <dgm:t>
        <a:bodyPr/>
        <a:lstStyle/>
        <a:p>
          <a:endParaRPr lang="pt-BR" sz="1600"/>
        </a:p>
      </dgm:t>
    </dgm:pt>
    <dgm:pt modelId="{137EBB7F-4740-4E58-A3A3-4018D66B8C11}">
      <dgm:prSet phldrT="[Text]" custT="1"/>
      <dgm:spPr/>
      <dgm:t>
        <a:bodyPr lIns="36000" rIns="36000"/>
        <a:lstStyle/>
        <a:p>
          <a:r>
            <a:rPr lang="pt-BR" sz="800" dirty="0"/>
            <a:t>SUSTENTABILI-DADE E APELO DA MARCA</a:t>
          </a:r>
        </a:p>
      </dgm:t>
    </dgm:pt>
    <dgm:pt modelId="{9ED27ACE-7E89-4ECA-AB5C-EA54D30CC8BF}" type="sibTrans" cxnId="{9FE71C6F-DBD7-4488-96C6-4FD4FD276D16}">
      <dgm:prSet/>
      <dgm:spPr/>
      <dgm:t>
        <a:bodyPr/>
        <a:lstStyle/>
        <a:p>
          <a:endParaRPr lang="pt-BR" sz="1600"/>
        </a:p>
      </dgm:t>
    </dgm:pt>
    <dgm:pt modelId="{6E4648C5-CB3B-436B-8C18-42FC7333D365}" type="parTrans" cxnId="{9FE71C6F-DBD7-4488-96C6-4FD4FD276D16}">
      <dgm:prSet/>
      <dgm:spPr/>
      <dgm:t>
        <a:bodyPr/>
        <a:lstStyle/>
        <a:p>
          <a:endParaRPr lang="pt-BR" sz="1600"/>
        </a:p>
      </dgm:t>
    </dgm:pt>
    <dgm:pt modelId="{82810666-E265-4F0D-A26B-D1E7E1937DC9}">
      <dgm:prSet phldrT="[Text]" custT="1"/>
      <dgm:spPr/>
      <dgm:t>
        <a:bodyPr lIns="36000" rIns="36000"/>
        <a:lstStyle/>
        <a:p>
          <a:r>
            <a:rPr lang="pt-BR" sz="800" dirty="0"/>
            <a:t>REDUÇÃO DE INFRAESTRUTU-RA ELÉTRICA</a:t>
          </a:r>
        </a:p>
      </dgm:t>
    </dgm:pt>
    <dgm:pt modelId="{AA28F80B-014D-41EC-8303-CB5E7A794CD4}" type="sibTrans" cxnId="{EF27BEC9-5921-4D88-8CE1-3D10752FEFE2}">
      <dgm:prSet/>
      <dgm:spPr/>
      <dgm:t>
        <a:bodyPr/>
        <a:lstStyle/>
        <a:p>
          <a:endParaRPr lang="pt-BR" sz="1600"/>
        </a:p>
      </dgm:t>
    </dgm:pt>
    <dgm:pt modelId="{A97AB423-7177-4412-A0DB-818A8436ADA3}" type="parTrans" cxnId="{EF27BEC9-5921-4D88-8CE1-3D10752FEFE2}">
      <dgm:prSet/>
      <dgm:spPr/>
      <dgm:t>
        <a:bodyPr/>
        <a:lstStyle/>
        <a:p>
          <a:endParaRPr lang="pt-BR" sz="1600"/>
        </a:p>
      </dgm:t>
    </dgm:pt>
    <dgm:pt modelId="{B8FC905D-2297-4130-893A-6A57EB021552}" type="pres">
      <dgm:prSet presAssocID="{2B7BBA80-F49C-4983-907C-89C8FC386E9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18239C4-1DE3-49B5-85C4-CFCA5297F4F4}" type="pres">
      <dgm:prSet presAssocID="{24B98D65-0ACD-42DF-8104-6B19A3378F71}" presName="Parent" presStyleLbl="node0" presStyleIdx="0" presStyleCnt="1">
        <dgm:presLayoutVars>
          <dgm:chMax val="6"/>
          <dgm:chPref val="6"/>
        </dgm:presLayoutVars>
      </dgm:prSet>
      <dgm:spPr/>
    </dgm:pt>
    <dgm:pt modelId="{6E5EC40D-1D8A-43D5-A306-96982501E66F}" type="pres">
      <dgm:prSet presAssocID="{82810666-E265-4F0D-A26B-D1E7E1937DC9}" presName="Accent1" presStyleCnt="0"/>
      <dgm:spPr/>
    </dgm:pt>
    <dgm:pt modelId="{5FF934AC-6100-4AB0-94B5-5F0CF674111E}" type="pres">
      <dgm:prSet presAssocID="{82810666-E265-4F0D-A26B-D1E7E1937DC9}" presName="Accent" presStyleLbl="bgShp" presStyleIdx="0" presStyleCnt="6"/>
      <dgm:spPr/>
    </dgm:pt>
    <dgm:pt modelId="{AE26E890-EA2D-46AB-B01A-CBEC5BB58F1D}" type="pres">
      <dgm:prSet presAssocID="{82810666-E265-4F0D-A26B-D1E7E1937DC9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9763426-19B8-4DD0-99E0-5BABD0177BDF}" type="pres">
      <dgm:prSet presAssocID="{8273D2B5-58B4-470F-AE0F-5774807BC23F}" presName="Accent2" presStyleCnt="0"/>
      <dgm:spPr/>
    </dgm:pt>
    <dgm:pt modelId="{A57B4CC7-2C62-487C-965C-7FDB77021AAC}" type="pres">
      <dgm:prSet presAssocID="{8273D2B5-58B4-470F-AE0F-5774807BC23F}" presName="Accent" presStyleLbl="bgShp" presStyleIdx="1" presStyleCnt="6"/>
      <dgm:spPr/>
    </dgm:pt>
    <dgm:pt modelId="{EBDA29F0-EC2B-4E97-99C2-9CF5CE3A0E41}" type="pres">
      <dgm:prSet presAssocID="{8273D2B5-58B4-470F-AE0F-5774807BC23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70CF377-F640-4C79-8242-A9BE4ACD986F}" type="pres">
      <dgm:prSet presAssocID="{752BF649-4F1F-4633-81E6-D1B837A16965}" presName="Accent3" presStyleCnt="0"/>
      <dgm:spPr/>
    </dgm:pt>
    <dgm:pt modelId="{DB4E98AF-C353-48F4-B01C-1BE6BEC1CABC}" type="pres">
      <dgm:prSet presAssocID="{752BF649-4F1F-4633-81E6-D1B837A16965}" presName="Accent" presStyleLbl="bgShp" presStyleIdx="2" presStyleCnt="6"/>
      <dgm:spPr/>
    </dgm:pt>
    <dgm:pt modelId="{176197F2-0FE9-41A1-8225-27E2C9F76C04}" type="pres">
      <dgm:prSet presAssocID="{752BF649-4F1F-4633-81E6-D1B837A16965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641848C2-65E0-4BCD-ABEE-DD94DE098B7E}" type="pres">
      <dgm:prSet presAssocID="{4A87CE9C-0D0C-48DB-A975-70C746B8739B}" presName="Accent4" presStyleCnt="0"/>
      <dgm:spPr/>
    </dgm:pt>
    <dgm:pt modelId="{EEE3DEB1-35D1-431C-895B-B6F172994349}" type="pres">
      <dgm:prSet presAssocID="{4A87CE9C-0D0C-48DB-A975-70C746B8739B}" presName="Accent" presStyleLbl="bgShp" presStyleIdx="3" presStyleCnt="6"/>
      <dgm:spPr/>
    </dgm:pt>
    <dgm:pt modelId="{22B7606F-ACE1-470C-921A-F70BA23BB7CF}" type="pres">
      <dgm:prSet presAssocID="{4A87CE9C-0D0C-48DB-A975-70C746B8739B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D90653AC-924E-4EB2-8529-37A4EB980D0D}" type="pres">
      <dgm:prSet presAssocID="{64FA6231-E428-4E57-A683-BE76A4185C59}" presName="Accent5" presStyleCnt="0"/>
      <dgm:spPr/>
    </dgm:pt>
    <dgm:pt modelId="{FE2D81A9-7044-4C43-8847-D96FA9C08D4E}" type="pres">
      <dgm:prSet presAssocID="{64FA6231-E428-4E57-A683-BE76A4185C59}" presName="Accent" presStyleLbl="bgShp" presStyleIdx="4" presStyleCnt="6"/>
      <dgm:spPr/>
    </dgm:pt>
    <dgm:pt modelId="{F7CA1F77-9444-4F78-A834-BB7A2F4A4769}" type="pres">
      <dgm:prSet presAssocID="{64FA6231-E428-4E57-A683-BE76A4185C5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0C84382-3752-4C2E-A378-0E59E7915F1F}" type="pres">
      <dgm:prSet presAssocID="{137EBB7F-4740-4E58-A3A3-4018D66B8C11}" presName="Accent6" presStyleCnt="0"/>
      <dgm:spPr/>
    </dgm:pt>
    <dgm:pt modelId="{9CB7B797-763E-493F-8ACA-94AD005FD6FF}" type="pres">
      <dgm:prSet presAssocID="{137EBB7F-4740-4E58-A3A3-4018D66B8C11}" presName="Accent" presStyleLbl="bgShp" presStyleIdx="5" presStyleCnt="6"/>
      <dgm:spPr/>
    </dgm:pt>
    <dgm:pt modelId="{0E2A2EC6-B7B3-422F-A46B-FDED462D25ED}" type="pres">
      <dgm:prSet presAssocID="{137EBB7F-4740-4E58-A3A3-4018D66B8C1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397D701-35E4-4A77-B7F5-77640EA9C251}" srcId="{24B98D65-0ACD-42DF-8104-6B19A3378F71}" destId="{4A87CE9C-0D0C-48DB-A975-70C746B8739B}" srcOrd="3" destOrd="0" parTransId="{0DB94414-1DFA-4FF0-AD46-EFDBFE615CA7}" sibTransId="{D0742D57-D957-4449-BEF8-098F8444C131}"/>
    <dgm:cxn modelId="{F80FC11A-90DB-4B81-9AC7-86FBE1B2D4B8}" type="presOf" srcId="{4A87CE9C-0D0C-48DB-A975-70C746B8739B}" destId="{22B7606F-ACE1-470C-921A-F70BA23BB7CF}" srcOrd="0" destOrd="0" presId="urn:microsoft.com/office/officeart/2011/layout/HexagonRadial"/>
    <dgm:cxn modelId="{8C73A82E-3159-4FE4-BF0D-547C38208D0F}" type="presOf" srcId="{2B7BBA80-F49C-4983-907C-89C8FC386E9E}" destId="{B8FC905D-2297-4130-893A-6A57EB021552}" srcOrd="0" destOrd="0" presId="urn:microsoft.com/office/officeart/2011/layout/HexagonRadial"/>
    <dgm:cxn modelId="{F7FDB360-605A-4262-9716-7190724B301B}" srcId="{24B98D65-0ACD-42DF-8104-6B19A3378F71}" destId="{64FA6231-E428-4E57-A683-BE76A4185C59}" srcOrd="4" destOrd="0" parTransId="{9C7C9E0A-39C6-43B5-AD8C-445CA642599D}" sibTransId="{C0E47353-AD7B-47E8-9E63-1CB67691E4AD}"/>
    <dgm:cxn modelId="{776B3E46-D2EA-49AB-91E9-246E3F9BC245}" srcId="{2B7BBA80-F49C-4983-907C-89C8FC386E9E}" destId="{24B98D65-0ACD-42DF-8104-6B19A3378F71}" srcOrd="0" destOrd="0" parTransId="{0A2C6EEC-CDE4-4EBE-838C-8C151EE15924}" sibTransId="{B215DA52-312E-46E0-9FA2-2C02AE6677DA}"/>
    <dgm:cxn modelId="{9FE71C6F-DBD7-4488-96C6-4FD4FD276D16}" srcId="{24B98D65-0ACD-42DF-8104-6B19A3378F71}" destId="{137EBB7F-4740-4E58-A3A3-4018D66B8C11}" srcOrd="5" destOrd="0" parTransId="{6E4648C5-CB3B-436B-8C18-42FC7333D365}" sibTransId="{9ED27ACE-7E89-4ECA-AB5C-EA54D30CC8BF}"/>
    <dgm:cxn modelId="{AACCE552-299D-4A71-8A93-04D11AB02278}" srcId="{24B98D65-0ACD-42DF-8104-6B19A3378F71}" destId="{752BF649-4F1F-4633-81E6-D1B837A16965}" srcOrd="2" destOrd="0" parTransId="{F3A4297D-056D-466E-92B1-BE90B3595D14}" sibTransId="{D07CEA06-0F85-4FF0-8B33-746675530DEE}"/>
    <dgm:cxn modelId="{3C8EB79B-2F29-4786-9627-9FF127E9A412}" type="presOf" srcId="{64FA6231-E428-4E57-A683-BE76A4185C59}" destId="{F7CA1F77-9444-4F78-A834-BB7A2F4A4769}" srcOrd="0" destOrd="0" presId="urn:microsoft.com/office/officeart/2011/layout/HexagonRadial"/>
    <dgm:cxn modelId="{A4FF1BA2-8291-414D-B6A0-A88C22CF91ED}" type="presOf" srcId="{8273D2B5-58B4-470F-AE0F-5774807BC23F}" destId="{EBDA29F0-EC2B-4E97-99C2-9CF5CE3A0E41}" srcOrd="0" destOrd="0" presId="urn:microsoft.com/office/officeart/2011/layout/HexagonRadial"/>
    <dgm:cxn modelId="{9E8359B4-47A5-48AD-A198-AE3D4FCF6B58}" srcId="{24B98D65-0ACD-42DF-8104-6B19A3378F71}" destId="{8273D2B5-58B4-470F-AE0F-5774807BC23F}" srcOrd="1" destOrd="0" parTransId="{E48F347C-A1B3-4532-98BD-99AB054E4232}" sibTransId="{647E13D4-B7A2-454D-AC1D-70AE30E9A081}"/>
    <dgm:cxn modelId="{698A88B5-1BE4-497C-B3D3-DBA48164F987}" type="presOf" srcId="{752BF649-4F1F-4633-81E6-D1B837A16965}" destId="{176197F2-0FE9-41A1-8225-27E2C9F76C04}" srcOrd="0" destOrd="0" presId="urn:microsoft.com/office/officeart/2011/layout/HexagonRadial"/>
    <dgm:cxn modelId="{1D5880BC-2151-4B8B-9C01-94CF477A766E}" type="presOf" srcId="{137EBB7F-4740-4E58-A3A3-4018D66B8C11}" destId="{0E2A2EC6-B7B3-422F-A46B-FDED462D25ED}" srcOrd="0" destOrd="0" presId="urn:microsoft.com/office/officeart/2011/layout/HexagonRadial"/>
    <dgm:cxn modelId="{EF27BEC9-5921-4D88-8CE1-3D10752FEFE2}" srcId="{24B98D65-0ACD-42DF-8104-6B19A3378F71}" destId="{82810666-E265-4F0D-A26B-D1E7E1937DC9}" srcOrd="0" destOrd="0" parTransId="{A97AB423-7177-4412-A0DB-818A8436ADA3}" sibTransId="{AA28F80B-014D-41EC-8303-CB5E7A794CD4}"/>
    <dgm:cxn modelId="{5C829BDE-B47F-4EA9-B56E-BE011207D9B6}" type="presOf" srcId="{82810666-E265-4F0D-A26B-D1E7E1937DC9}" destId="{AE26E890-EA2D-46AB-B01A-CBEC5BB58F1D}" srcOrd="0" destOrd="0" presId="urn:microsoft.com/office/officeart/2011/layout/HexagonRadial"/>
    <dgm:cxn modelId="{F91B59FD-4DD7-40CF-809D-184D4C241054}" type="presOf" srcId="{24B98D65-0ACD-42DF-8104-6B19A3378F71}" destId="{118239C4-1DE3-49B5-85C4-CFCA5297F4F4}" srcOrd="0" destOrd="0" presId="urn:microsoft.com/office/officeart/2011/layout/HexagonRadial"/>
    <dgm:cxn modelId="{8471BC39-5E0F-4BB2-8712-417BD093E1A0}" type="presParOf" srcId="{B8FC905D-2297-4130-893A-6A57EB021552}" destId="{118239C4-1DE3-49B5-85C4-CFCA5297F4F4}" srcOrd="0" destOrd="0" presId="urn:microsoft.com/office/officeart/2011/layout/HexagonRadial"/>
    <dgm:cxn modelId="{4A82BD46-25B9-4581-A04A-76EA451053B4}" type="presParOf" srcId="{B8FC905D-2297-4130-893A-6A57EB021552}" destId="{6E5EC40D-1D8A-43D5-A306-96982501E66F}" srcOrd="1" destOrd="0" presId="urn:microsoft.com/office/officeart/2011/layout/HexagonRadial"/>
    <dgm:cxn modelId="{69E38B1D-9274-4596-BD57-343A3BAD31A2}" type="presParOf" srcId="{6E5EC40D-1D8A-43D5-A306-96982501E66F}" destId="{5FF934AC-6100-4AB0-94B5-5F0CF674111E}" srcOrd="0" destOrd="0" presId="urn:microsoft.com/office/officeart/2011/layout/HexagonRadial"/>
    <dgm:cxn modelId="{10895953-7A99-4D9D-9AEE-62F565FAFFAA}" type="presParOf" srcId="{B8FC905D-2297-4130-893A-6A57EB021552}" destId="{AE26E890-EA2D-46AB-B01A-CBEC5BB58F1D}" srcOrd="2" destOrd="0" presId="urn:microsoft.com/office/officeart/2011/layout/HexagonRadial"/>
    <dgm:cxn modelId="{CC3FBDCD-39DF-423C-8637-71B96697EEA6}" type="presParOf" srcId="{B8FC905D-2297-4130-893A-6A57EB021552}" destId="{E9763426-19B8-4DD0-99E0-5BABD0177BDF}" srcOrd="3" destOrd="0" presId="urn:microsoft.com/office/officeart/2011/layout/HexagonRadial"/>
    <dgm:cxn modelId="{ECF79961-2F97-446D-BFBE-43B33182E154}" type="presParOf" srcId="{E9763426-19B8-4DD0-99E0-5BABD0177BDF}" destId="{A57B4CC7-2C62-487C-965C-7FDB77021AAC}" srcOrd="0" destOrd="0" presId="urn:microsoft.com/office/officeart/2011/layout/HexagonRadial"/>
    <dgm:cxn modelId="{6C821384-BB0B-40DA-A3EA-5C8AEA79F6E5}" type="presParOf" srcId="{B8FC905D-2297-4130-893A-6A57EB021552}" destId="{EBDA29F0-EC2B-4E97-99C2-9CF5CE3A0E41}" srcOrd="4" destOrd="0" presId="urn:microsoft.com/office/officeart/2011/layout/HexagonRadial"/>
    <dgm:cxn modelId="{413FB34B-6B08-4B82-9384-F9EF18B452EC}" type="presParOf" srcId="{B8FC905D-2297-4130-893A-6A57EB021552}" destId="{670CF377-F640-4C79-8242-A9BE4ACD986F}" srcOrd="5" destOrd="0" presId="urn:microsoft.com/office/officeart/2011/layout/HexagonRadial"/>
    <dgm:cxn modelId="{9DF91515-8AA4-4910-81D7-55C958DCEEE1}" type="presParOf" srcId="{670CF377-F640-4C79-8242-A9BE4ACD986F}" destId="{DB4E98AF-C353-48F4-B01C-1BE6BEC1CABC}" srcOrd="0" destOrd="0" presId="urn:microsoft.com/office/officeart/2011/layout/HexagonRadial"/>
    <dgm:cxn modelId="{01F61953-6E7C-479A-9A62-CAB35927CB92}" type="presParOf" srcId="{B8FC905D-2297-4130-893A-6A57EB021552}" destId="{176197F2-0FE9-41A1-8225-27E2C9F76C04}" srcOrd="6" destOrd="0" presId="urn:microsoft.com/office/officeart/2011/layout/HexagonRadial"/>
    <dgm:cxn modelId="{90536B66-3585-455A-A202-9323695FFD79}" type="presParOf" srcId="{B8FC905D-2297-4130-893A-6A57EB021552}" destId="{641848C2-65E0-4BCD-ABEE-DD94DE098B7E}" srcOrd="7" destOrd="0" presId="urn:microsoft.com/office/officeart/2011/layout/HexagonRadial"/>
    <dgm:cxn modelId="{434C052C-8D38-4F8D-9DF0-A25760737402}" type="presParOf" srcId="{641848C2-65E0-4BCD-ABEE-DD94DE098B7E}" destId="{EEE3DEB1-35D1-431C-895B-B6F172994349}" srcOrd="0" destOrd="0" presId="urn:microsoft.com/office/officeart/2011/layout/HexagonRadial"/>
    <dgm:cxn modelId="{71D22453-B7BF-4C7D-9654-D004E1DD83C2}" type="presParOf" srcId="{B8FC905D-2297-4130-893A-6A57EB021552}" destId="{22B7606F-ACE1-470C-921A-F70BA23BB7CF}" srcOrd="8" destOrd="0" presId="urn:microsoft.com/office/officeart/2011/layout/HexagonRadial"/>
    <dgm:cxn modelId="{4DE6BCF9-57A0-4561-96A4-7E41CDFE35F3}" type="presParOf" srcId="{B8FC905D-2297-4130-893A-6A57EB021552}" destId="{D90653AC-924E-4EB2-8529-37A4EB980D0D}" srcOrd="9" destOrd="0" presId="urn:microsoft.com/office/officeart/2011/layout/HexagonRadial"/>
    <dgm:cxn modelId="{DAC489E1-46A6-4DFD-84DD-D485A8093716}" type="presParOf" srcId="{D90653AC-924E-4EB2-8529-37A4EB980D0D}" destId="{FE2D81A9-7044-4C43-8847-D96FA9C08D4E}" srcOrd="0" destOrd="0" presId="urn:microsoft.com/office/officeart/2011/layout/HexagonRadial"/>
    <dgm:cxn modelId="{B2ED3ED7-BF4D-429C-974D-D57E73041C6D}" type="presParOf" srcId="{B8FC905D-2297-4130-893A-6A57EB021552}" destId="{F7CA1F77-9444-4F78-A834-BB7A2F4A4769}" srcOrd="10" destOrd="0" presId="urn:microsoft.com/office/officeart/2011/layout/HexagonRadial"/>
    <dgm:cxn modelId="{C32BF480-B505-45D2-A8B4-F2FD9F95D371}" type="presParOf" srcId="{B8FC905D-2297-4130-893A-6A57EB021552}" destId="{00C84382-3752-4C2E-A378-0E59E7915F1F}" srcOrd="11" destOrd="0" presId="urn:microsoft.com/office/officeart/2011/layout/HexagonRadial"/>
    <dgm:cxn modelId="{1C22D8D6-F3E5-4CA7-BD57-514F20532314}" type="presParOf" srcId="{00C84382-3752-4C2E-A378-0E59E7915F1F}" destId="{9CB7B797-763E-493F-8ACA-94AD005FD6FF}" srcOrd="0" destOrd="0" presId="urn:microsoft.com/office/officeart/2011/layout/HexagonRadial"/>
    <dgm:cxn modelId="{7C51036C-A85E-42FE-B1E8-77D86CA14677}" type="presParOf" srcId="{B8FC905D-2297-4130-893A-6A57EB021552}" destId="{0E2A2EC6-B7B3-422F-A46B-FDED462D25E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239C4-1DE3-49B5-85C4-CFCA5297F4F4}">
      <dsp:nvSpPr>
        <dsp:cNvPr id="0" name=""/>
        <dsp:cNvSpPr/>
      </dsp:nvSpPr>
      <dsp:spPr>
        <a:xfrm>
          <a:off x="947771" y="1057795"/>
          <a:ext cx="1344504" cy="116305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COGERAÇÃO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DE ENERGIA</a:t>
          </a:r>
        </a:p>
      </dsp:txBody>
      <dsp:txXfrm>
        <a:off x="1170574" y="1250529"/>
        <a:ext cx="898898" cy="777582"/>
      </dsp:txXfrm>
    </dsp:sp>
    <dsp:sp modelId="{A57B4CC7-2C62-487C-965C-7FDB77021AAC}">
      <dsp:nvSpPr>
        <dsp:cNvPr id="0" name=""/>
        <dsp:cNvSpPr/>
      </dsp:nvSpPr>
      <dsp:spPr>
        <a:xfrm>
          <a:off x="1789689" y="501354"/>
          <a:ext cx="507277" cy="43708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26E890-EA2D-46AB-B01A-CBEC5BB58F1D}">
      <dsp:nvSpPr>
        <dsp:cNvPr id="0" name=""/>
        <dsp:cNvSpPr/>
      </dsp:nvSpPr>
      <dsp:spPr>
        <a:xfrm>
          <a:off x="1071619" y="0"/>
          <a:ext cx="1101811" cy="95319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0160" rIns="3600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REDUÇÃO DE INFRAESTRUTU-RA ELÉTRICA</a:t>
          </a:r>
        </a:p>
      </dsp:txBody>
      <dsp:txXfrm>
        <a:off x="1254213" y="157965"/>
        <a:ext cx="736623" cy="637266"/>
      </dsp:txXfrm>
    </dsp:sp>
    <dsp:sp modelId="{DB4E98AF-C353-48F4-B01C-1BE6BEC1CABC}">
      <dsp:nvSpPr>
        <dsp:cNvPr id="0" name=""/>
        <dsp:cNvSpPr/>
      </dsp:nvSpPr>
      <dsp:spPr>
        <a:xfrm>
          <a:off x="2381721" y="1318473"/>
          <a:ext cx="507277" cy="43708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DA29F0-EC2B-4E97-99C2-9CF5CE3A0E41}">
      <dsp:nvSpPr>
        <dsp:cNvPr id="0" name=""/>
        <dsp:cNvSpPr/>
      </dsp:nvSpPr>
      <dsp:spPr>
        <a:xfrm>
          <a:off x="2082109" y="586279"/>
          <a:ext cx="1101811" cy="95319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80000"/>
            <a:hueOff val="-49292"/>
            <a:satOff val="-6277"/>
            <a:lumOff val="69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0160" rIns="3600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REDUÇÃO DE DIESEL PARA EMERGÊNCIA</a:t>
          </a:r>
        </a:p>
      </dsp:txBody>
      <dsp:txXfrm>
        <a:off x="2264703" y="744244"/>
        <a:ext cx="736623" cy="637266"/>
      </dsp:txXfrm>
    </dsp:sp>
    <dsp:sp modelId="{EEE3DEB1-35D1-431C-895B-B6F172994349}">
      <dsp:nvSpPr>
        <dsp:cNvPr id="0" name=""/>
        <dsp:cNvSpPr/>
      </dsp:nvSpPr>
      <dsp:spPr>
        <a:xfrm>
          <a:off x="1970457" y="2240848"/>
          <a:ext cx="507277" cy="43708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197F2-0FE9-41A1-8225-27E2C9F76C04}">
      <dsp:nvSpPr>
        <dsp:cNvPr id="0" name=""/>
        <dsp:cNvSpPr/>
      </dsp:nvSpPr>
      <dsp:spPr>
        <a:xfrm>
          <a:off x="2082109" y="1738837"/>
          <a:ext cx="1101811" cy="95319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80000"/>
            <a:hueOff val="-98584"/>
            <a:satOff val="-12554"/>
            <a:lumOff val="139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0160" rIns="3600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ALTA EFICIÊNCIA ENERGÉTICA</a:t>
          </a:r>
        </a:p>
      </dsp:txBody>
      <dsp:txXfrm>
        <a:off x="2264703" y="1896802"/>
        <a:ext cx="736623" cy="637266"/>
      </dsp:txXfrm>
    </dsp:sp>
    <dsp:sp modelId="{FE2D81A9-7044-4C43-8847-D96FA9C08D4E}">
      <dsp:nvSpPr>
        <dsp:cNvPr id="0" name=""/>
        <dsp:cNvSpPr/>
      </dsp:nvSpPr>
      <dsp:spPr>
        <a:xfrm>
          <a:off x="950273" y="2336594"/>
          <a:ext cx="507277" cy="43708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7606F-ACE1-470C-921A-F70BA23BB7CF}">
      <dsp:nvSpPr>
        <dsp:cNvPr id="0" name=""/>
        <dsp:cNvSpPr/>
      </dsp:nvSpPr>
      <dsp:spPr>
        <a:xfrm>
          <a:off x="1071619" y="2325773"/>
          <a:ext cx="1101811" cy="95319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80000"/>
            <a:hueOff val="-147876"/>
            <a:satOff val="-18831"/>
            <a:lumOff val="209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0160" rIns="3600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CONFIABILIDA-DE DO SISTEMA</a:t>
          </a:r>
        </a:p>
      </dsp:txBody>
      <dsp:txXfrm>
        <a:off x="1254213" y="2483738"/>
        <a:ext cx="736623" cy="637266"/>
      </dsp:txXfrm>
    </dsp:sp>
    <dsp:sp modelId="{9CB7B797-763E-493F-8ACA-94AD005FD6FF}">
      <dsp:nvSpPr>
        <dsp:cNvPr id="0" name=""/>
        <dsp:cNvSpPr/>
      </dsp:nvSpPr>
      <dsp:spPr>
        <a:xfrm>
          <a:off x="348545" y="1519802"/>
          <a:ext cx="507277" cy="43708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A1F77-9444-4F78-A834-BB7A2F4A4769}">
      <dsp:nvSpPr>
        <dsp:cNvPr id="0" name=""/>
        <dsp:cNvSpPr/>
      </dsp:nvSpPr>
      <dsp:spPr>
        <a:xfrm>
          <a:off x="56439" y="1739493"/>
          <a:ext cx="1101811" cy="95319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80000"/>
            <a:hueOff val="-197168"/>
            <a:satOff val="-25108"/>
            <a:lumOff val="27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0160" rIns="3600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FLEXIBILIDADE OPERACIONAL</a:t>
          </a:r>
        </a:p>
      </dsp:txBody>
      <dsp:txXfrm>
        <a:off x="239033" y="1897458"/>
        <a:ext cx="736623" cy="637266"/>
      </dsp:txXfrm>
    </dsp:sp>
    <dsp:sp modelId="{0E2A2EC6-B7B3-422F-A46B-FDED462D25ED}">
      <dsp:nvSpPr>
        <dsp:cNvPr id="0" name=""/>
        <dsp:cNvSpPr/>
      </dsp:nvSpPr>
      <dsp:spPr>
        <a:xfrm>
          <a:off x="56439" y="584968"/>
          <a:ext cx="1101811" cy="95319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80000"/>
            <a:hueOff val="-246460"/>
            <a:satOff val="-31385"/>
            <a:lumOff val="349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0160" rIns="3600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SUSTENTABILI-DADE E APELO DA MARCA</a:t>
          </a:r>
        </a:p>
      </dsp:txBody>
      <dsp:txXfrm>
        <a:off x="239033" y="742933"/>
        <a:ext cx="736623" cy="637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2B8D4-AE85-4843-86D4-BC63346FECA0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7B86E-7C53-4D83-9637-F1467F60E34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86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9635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98175" algn="l" defTabSz="79635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96351" algn="l" defTabSz="79635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94526" algn="l" defTabSz="79635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92702" algn="l" defTabSz="79635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90877" algn="l" defTabSz="79635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89053" algn="l" defTabSz="79635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87228" algn="l" defTabSz="79635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85404" algn="l" defTabSz="79635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7B86E-7C53-4D83-9637-F1467F60E34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2404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7B86E-7C53-4D83-9637-F1467F60E34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46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br.linkedin.com/company/mais-energia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image" Target="../media/image7.jpe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maps.app.goo.gl/gFMrT8y7SAduoE7K6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hyperlink" Target="https://www.instagram.com/maisenergiagrupo/" TargetMode="External"/><Relationship Id="rId10" Type="http://schemas.openxmlformats.org/officeDocument/2006/relationships/hyperlink" Target="http://www.maisenergia.com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3.svg"/><Relationship Id="rId1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id="{EEA2A7EB-A843-BA46-0084-C48BB31C2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" y="539"/>
            <a:ext cx="9141745" cy="514242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D95B1AF-F87F-84DC-4B17-56D20E016735}"/>
              </a:ext>
            </a:extLst>
          </p:cNvPr>
          <p:cNvGrpSpPr>
            <a:grpSpLocks noChangeAspect="1"/>
          </p:cNvGrpSpPr>
          <p:nvPr/>
        </p:nvGrpSpPr>
        <p:grpSpPr>
          <a:xfrm>
            <a:off x="8705484" y="3414008"/>
            <a:ext cx="169417" cy="131698"/>
            <a:chOff x="0" y="0"/>
            <a:chExt cx="338836" cy="263398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AB552C7-4607-8FE6-EB6A-988A3DAE9185}"/>
                </a:ext>
              </a:extLst>
            </p:cNvPr>
            <p:cNvSpPr/>
            <p:nvPr/>
          </p:nvSpPr>
          <p:spPr>
            <a:xfrm>
              <a:off x="138938" y="63500"/>
              <a:ext cx="136398" cy="136398"/>
            </a:xfrm>
            <a:custGeom>
              <a:avLst/>
              <a:gdLst/>
              <a:ahLst/>
              <a:cxnLst/>
              <a:rect l="l" t="t" r="r" b="b"/>
              <a:pathLst>
                <a:path w="136398" h="136398">
                  <a:moveTo>
                    <a:pt x="68072" y="0"/>
                  </a:moveTo>
                  <a:lnTo>
                    <a:pt x="46482" y="46482"/>
                  </a:lnTo>
                  <a:lnTo>
                    <a:pt x="0" y="68199"/>
                  </a:lnTo>
                  <a:lnTo>
                    <a:pt x="46482" y="89916"/>
                  </a:lnTo>
                  <a:lnTo>
                    <a:pt x="68199" y="136398"/>
                  </a:lnTo>
                  <a:lnTo>
                    <a:pt x="89916" y="89916"/>
                  </a:lnTo>
                  <a:lnTo>
                    <a:pt x="136398" y="68199"/>
                  </a:lnTo>
                  <a:lnTo>
                    <a:pt x="89916" y="46482"/>
                  </a:lnTo>
                  <a:lnTo>
                    <a:pt x="68072" y="0"/>
                  </a:lnTo>
                  <a:close/>
                </a:path>
              </a:pathLst>
            </a:custGeom>
            <a:solidFill>
              <a:srgbClr val="5CF9D6"/>
            </a:solidFill>
          </p:spPr>
          <p:txBody>
            <a:bodyPr/>
            <a:lstStyle/>
            <a:p>
              <a:endParaRPr lang="pt-BR" sz="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4B33EA9-231C-7107-DDEF-97098BD815B7}"/>
                </a:ext>
              </a:extLst>
            </p:cNvPr>
            <p:cNvSpPr/>
            <p:nvPr/>
          </p:nvSpPr>
          <p:spPr>
            <a:xfrm>
              <a:off x="63500" y="114427"/>
              <a:ext cx="117348" cy="34290"/>
            </a:xfrm>
            <a:custGeom>
              <a:avLst/>
              <a:gdLst/>
              <a:ahLst/>
              <a:cxnLst/>
              <a:rect l="l" t="t" r="r" b="b"/>
              <a:pathLst>
                <a:path w="117348" h="34290">
                  <a:moveTo>
                    <a:pt x="117348" y="0"/>
                  </a:moveTo>
                  <a:lnTo>
                    <a:pt x="0" y="17145"/>
                  </a:lnTo>
                  <a:lnTo>
                    <a:pt x="117348" y="34290"/>
                  </a:lnTo>
                  <a:lnTo>
                    <a:pt x="117348" y="0"/>
                  </a:lnTo>
                  <a:close/>
                </a:path>
              </a:pathLst>
            </a:custGeom>
            <a:solidFill>
              <a:srgbClr val="5CF9D6"/>
            </a:solidFill>
          </p:spPr>
          <p:txBody>
            <a:bodyPr/>
            <a:lstStyle/>
            <a:p>
              <a:endParaRPr lang="pt-BR" sz="80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7BB0E397-5B72-574B-E207-E78E4FA7DA05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437784" y="565709"/>
            <a:ext cx="4140000" cy="386561"/>
          </a:xfrm>
          <a:prstGeom prst="rect">
            <a:avLst/>
          </a:prstGeom>
        </p:spPr>
        <p:txBody>
          <a:bodyPr wrap="none">
            <a:normAutofit/>
          </a:bodyPr>
          <a:lstStyle>
            <a:lvl1pPr algn="l">
              <a:defRPr sz="1600" kern="0" cap="all" normalizeH="0" baseline="0">
                <a:solidFill>
                  <a:schemeClr val="bg1"/>
                </a:solidFill>
                <a:latin typeface="Montserrat Bold" panose="00000800000000000000" pitchFamily="2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AC9C47BD-72BA-F00A-11E6-CD6FF77F12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784" y="959537"/>
            <a:ext cx="4140000" cy="65971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rgbClr val="2AB296"/>
                </a:solidFill>
                <a:latin typeface="Montserrat" panose="00000500000000000000" pitchFamily="2" charset="0"/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SUBTÍTULO</a:t>
            </a:r>
          </a:p>
        </p:txBody>
      </p:sp>
      <p:sp>
        <p:nvSpPr>
          <p:cNvPr id="115" name="Date Placeholder 3">
            <a:extLst>
              <a:ext uri="{FF2B5EF4-FFF2-40B4-BE49-F238E27FC236}">
                <a16:creationId xmlns:a16="http://schemas.microsoft.com/office/drawing/2014/main" id="{49B62D92-3DAF-48EC-9D2C-47F7C0B68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7783" y="1619250"/>
            <a:ext cx="17100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6" name="Slide Number Placeholder 5">
            <a:extLst>
              <a:ext uri="{FF2B5EF4-FFF2-40B4-BE49-F238E27FC236}">
                <a16:creationId xmlns:a16="http://schemas.microsoft.com/office/drawing/2014/main" id="{938029D9-A3E2-EE86-2D7F-64B4CAB7C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10984" y="1619250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Revisão </a:t>
            </a:r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4437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oment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781800" y="4857750"/>
            <a:ext cx="2133600" cy="183358"/>
          </a:xfrm>
          <a:prstGeom prst="rect">
            <a:avLst/>
          </a:prstGeom>
        </p:spPr>
        <p:txBody>
          <a:bodyPr lIns="79635" tIns="39818" rIns="79635" bIns="39818" anchor="b"/>
          <a:lstStyle>
            <a:lvl1pPr algn="r"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74155E-8597-B754-6ED4-A18936AAB3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75400" y="939172"/>
            <a:ext cx="4140000" cy="372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[Inserir Imagem]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29BC14-E83B-9E28-49F8-EDCBF184C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600" y="939172"/>
            <a:ext cx="4140000" cy="3726000"/>
          </a:xfrm>
          <a:prstGeom prst="rect">
            <a:avLst/>
          </a:prstGeom>
        </p:spPr>
        <p:txBody>
          <a:bodyPr/>
          <a:lstStyle>
            <a:lvl1pPr marL="181769" indent="-181769">
              <a:lnSpc>
                <a:spcPct val="150000"/>
              </a:lnSpc>
              <a:buFontTx/>
              <a:buBlip>
                <a:blip r:embed="rId2"/>
              </a:buBlip>
              <a:defRPr sz="1000">
                <a:latin typeface="Montserrat" panose="00000500000000000000" pitchFamily="2" charset="0"/>
              </a:defRPr>
            </a:lvl1pPr>
            <a:lvl2pPr marL="355600" indent="-173832">
              <a:lnSpc>
                <a:spcPct val="1500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>
                <a:latin typeface="Montserrat" panose="00000500000000000000" pitchFamily="2" charset="0"/>
              </a:defRPr>
            </a:lvl2pPr>
            <a:lvl3pPr marL="537369" indent="-181769">
              <a:lnSpc>
                <a:spcPct val="150000"/>
              </a:lnSpc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 sz="1000">
                <a:latin typeface="Montserrat" panose="00000500000000000000" pitchFamily="2" charset="0"/>
              </a:defRPr>
            </a:lvl3pPr>
            <a:lvl4pPr marL="765969" indent="-228600">
              <a:lnSpc>
                <a:spcPct val="150000"/>
              </a:lnSpc>
              <a:buFont typeface="+mj-lt"/>
              <a:buAutoNum type="alphaLcPeriod"/>
              <a:defRPr sz="900" i="0">
                <a:latin typeface="Montserrat" panose="00000500000000000000" pitchFamily="2" charset="0"/>
              </a:defRPr>
            </a:lvl4pPr>
            <a:lvl5pPr marL="975519" indent="-257175">
              <a:lnSpc>
                <a:spcPct val="150000"/>
              </a:lnSpc>
              <a:buFont typeface="+mj-lt"/>
              <a:buAutoNum type="romanLcPeriod"/>
              <a:defRPr sz="900" i="1"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F61E3FC-16E2-FCAD-4545-1609873B0F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" y="124217"/>
            <a:ext cx="4382123" cy="38656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5">
                <a:solidFill>
                  <a:srgbClr val="A2A2A2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TÍTULO</a:t>
            </a:r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603B20A-74B3-76A6-0E59-AF428E8EE8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" y="430738"/>
            <a:ext cx="4374628" cy="34191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AB296"/>
                </a:solidFill>
                <a:latin typeface="Montserrat" panose="00000500000000000000" pitchFamily="2" charset="0"/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905149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oment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781800" y="4857750"/>
            <a:ext cx="2133600" cy="183358"/>
          </a:xfrm>
          <a:prstGeom prst="rect">
            <a:avLst/>
          </a:prstGeom>
        </p:spPr>
        <p:txBody>
          <a:bodyPr lIns="79635" tIns="39818" rIns="79635" bIns="39818" anchor="b"/>
          <a:lstStyle>
            <a:lvl1pPr algn="r"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29BC14-E83B-9E28-49F8-EDCBF184C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600" y="939172"/>
            <a:ext cx="4140000" cy="3726000"/>
          </a:xfrm>
          <a:prstGeom prst="rect">
            <a:avLst/>
          </a:prstGeom>
        </p:spPr>
        <p:txBody>
          <a:bodyPr/>
          <a:lstStyle>
            <a:lvl1pPr marL="181769" indent="-181769">
              <a:lnSpc>
                <a:spcPct val="150000"/>
              </a:lnSpc>
              <a:buFontTx/>
              <a:buBlip>
                <a:blip r:embed="rId2"/>
              </a:buBlip>
              <a:defRPr sz="1000">
                <a:latin typeface="Montserrat" panose="00000500000000000000" pitchFamily="2" charset="0"/>
              </a:defRPr>
            </a:lvl1pPr>
            <a:lvl2pPr marL="355600" indent="-173832">
              <a:lnSpc>
                <a:spcPct val="1500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>
                <a:latin typeface="Montserrat" panose="00000500000000000000" pitchFamily="2" charset="0"/>
              </a:defRPr>
            </a:lvl2pPr>
            <a:lvl3pPr marL="537369" indent="-181769">
              <a:lnSpc>
                <a:spcPct val="150000"/>
              </a:lnSpc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 sz="1000">
                <a:latin typeface="Montserrat" panose="00000500000000000000" pitchFamily="2" charset="0"/>
              </a:defRPr>
            </a:lvl3pPr>
            <a:lvl4pPr marL="765969" indent="-228600">
              <a:lnSpc>
                <a:spcPct val="150000"/>
              </a:lnSpc>
              <a:buFont typeface="+mj-lt"/>
              <a:buAutoNum type="alphaLcPeriod"/>
              <a:defRPr sz="900" i="0">
                <a:latin typeface="Montserrat" panose="00000500000000000000" pitchFamily="2" charset="0"/>
              </a:defRPr>
            </a:lvl4pPr>
            <a:lvl5pPr marL="975519" indent="-257175">
              <a:lnSpc>
                <a:spcPct val="150000"/>
              </a:lnSpc>
              <a:buFont typeface="+mj-lt"/>
              <a:buAutoNum type="romanLcPeriod"/>
              <a:defRPr sz="900" i="1"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9BEA7FE3-727F-EFCB-8B74-AC55566E98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75401" y="939171"/>
            <a:ext cx="4140000" cy="1773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[Inserir Imagem]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51BD503-E9A2-D9D9-FF38-7E862DDE1E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5401" y="2892172"/>
            <a:ext cx="1980000" cy="1773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[Inserir Imagem]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53C62EF5-44D1-996C-B5BB-951EE976131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35401" y="2892172"/>
            <a:ext cx="1980000" cy="1773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[Inserir Imagem]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5A12163-B5C0-E1DC-1C90-730DABF393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" y="124217"/>
            <a:ext cx="4382123" cy="38656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5">
                <a:solidFill>
                  <a:srgbClr val="A2A2A2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TÍTULO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3807221-CE1C-D56F-113F-D5C49154F1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" y="430738"/>
            <a:ext cx="4374628" cy="34191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AB296"/>
                </a:solidFill>
                <a:latin typeface="Montserrat" panose="00000500000000000000" pitchFamily="2" charset="0"/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86644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oment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74155E-8597-B754-6ED4-A18936AAB3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8600" y="939172"/>
            <a:ext cx="4140000" cy="372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[Inserir Imagem]</a:t>
            </a:r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781800" y="4857750"/>
            <a:ext cx="2133600" cy="183358"/>
          </a:xfrm>
          <a:prstGeom prst="rect">
            <a:avLst/>
          </a:prstGeom>
        </p:spPr>
        <p:txBody>
          <a:bodyPr lIns="79635" tIns="39818" rIns="79635" bIns="39818" anchor="b"/>
          <a:lstStyle>
            <a:lvl1pPr algn="r"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29BC14-E83B-9E28-49F8-EDCBF184C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75400" y="939172"/>
            <a:ext cx="4140000" cy="3726000"/>
          </a:xfrm>
          <a:prstGeom prst="rect">
            <a:avLst/>
          </a:prstGeom>
        </p:spPr>
        <p:txBody>
          <a:bodyPr/>
          <a:lstStyle>
            <a:lvl1pPr marL="181769" indent="-181769">
              <a:lnSpc>
                <a:spcPct val="150000"/>
              </a:lnSpc>
              <a:buFontTx/>
              <a:buBlip>
                <a:blip r:embed="rId2"/>
              </a:buBlip>
              <a:defRPr sz="1000">
                <a:latin typeface="Montserrat" panose="00000500000000000000" pitchFamily="2" charset="0"/>
              </a:defRPr>
            </a:lvl1pPr>
            <a:lvl2pPr marL="355600" indent="-173832">
              <a:lnSpc>
                <a:spcPct val="1500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>
                <a:latin typeface="Montserrat" panose="00000500000000000000" pitchFamily="2" charset="0"/>
              </a:defRPr>
            </a:lvl2pPr>
            <a:lvl3pPr marL="537369" indent="-181769">
              <a:lnSpc>
                <a:spcPct val="150000"/>
              </a:lnSpc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 sz="1000">
                <a:latin typeface="Montserrat" panose="00000500000000000000" pitchFamily="2" charset="0"/>
              </a:defRPr>
            </a:lvl3pPr>
            <a:lvl4pPr marL="765969" indent="-228600">
              <a:lnSpc>
                <a:spcPct val="150000"/>
              </a:lnSpc>
              <a:buFont typeface="+mj-lt"/>
              <a:buAutoNum type="alphaLcPeriod"/>
              <a:defRPr sz="900" i="0">
                <a:latin typeface="Montserrat" panose="00000500000000000000" pitchFamily="2" charset="0"/>
              </a:defRPr>
            </a:lvl4pPr>
            <a:lvl5pPr marL="975519" indent="-257175">
              <a:lnSpc>
                <a:spcPct val="150000"/>
              </a:lnSpc>
              <a:buFont typeface="+mj-lt"/>
              <a:buAutoNum type="romanLcPeriod"/>
              <a:defRPr sz="900" i="1"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2D36A0-4E7D-B61E-F340-64A0769011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" y="124217"/>
            <a:ext cx="4382123" cy="38656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5">
                <a:solidFill>
                  <a:srgbClr val="A2A2A2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TÍTULO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0AC2CA4-D418-B2A0-19E3-EC5E7BEE5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" y="430738"/>
            <a:ext cx="4374628" cy="34191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AB296"/>
                </a:solidFill>
                <a:latin typeface="Montserrat" panose="00000500000000000000" pitchFamily="2" charset="0"/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01650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oment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74155E-8597-B754-6ED4-A18936AAB3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8600" y="939171"/>
            <a:ext cx="4140000" cy="1773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[Inserir Imagem]</a:t>
            </a:r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781800" y="4857750"/>
            <a:ext cx="2133600" cy="183358"/>
          </a:xfrm>
          <a:prstGeom prst="rect">
            <a:avLst/>
          </a:prstGeom>
        </p:spPr>
        <p:txBody>
          <a:bodyPr lIns="79635" tIns="39818" rIns="79635" bIns="39818" anchor="b"/>
          <a:lstStyle>
            <a:lvl1pPr algn="r"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29BC14-E83B-9E28-49F8-EDCBF184C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75400" y="939172"/>
            <a:ext cx="4140000" cy="3726000"/>
          </a:xfrm>
          <a:prstGeom prst="rect">
            <a:avLst/>
          </a:prstGeom>
        </p:spPr>
        <p:txBody>
          <a:bodyPr/>
          <a:lstStyle>
            <a:lvl1pPr marL="181769" indent="-181769">
              <a:lnSpc>
                <a:spcPct val="150000"/>
              </a:lnSpc>
              <a:buFontTx/>
              <a:buBlip>
                <a:blip r:embed="rId2"/>
              </a:buBlip>
              <a:defRPr sz="1000">
                <a:latin typeface="Montserrat" panose="00000500000000000000" pitchFamily="2" charset="0"/>
              </a:defRPr>
            </a:lvl1pPr>
            <a:lvl2pPr marL="355600" indent="-173832">
              <a:lnSpc>
                <a:spcPct val="1500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>
                <a:latin typeface="Montserrat" panose="00000500000000000000" pitchFamily="2" charset="0"/>
              </a:defRPr>
            </a:lvl2pPr>
            <a:lvl3pPr marL="537369" indent="-181769">
              <a:lnSpc>
                <a:spcPct val="150000"/>
              </a:lnSpc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 sz="1000">
                <a:latin typeface="Montserrat" panose="00000500000000000000" pitchFamily="2" charset="0"/>
              </a:defRPr>
            </a:lvl3pPr>
            <a:lvl4pPr marL="765969" indent="-228600">
              <a:lnSpc>
                <a:spcPct val="150000"/>
              </a:lnSpc>
              <a:buFont typeface="+mj-lt"/>
              <a:buAutoNum type="alphaLcPeriod"/>
              <a:defRPr sz="900" i="0">
                <a:latin typeface="Montserrat" panose="00000500000000000000" pitchFamily="2" charset="0"/>
              </a:defRPr>
            </a:lvl4pPr>
            <a:lvl5pPr marL="975519" indent="-257175">
              <a:lnSpc>
                <a:spcPct val="150000"/>
              </a:lnSpc>
              <a:buFont typeface="+mj-lt"/>
              <a:buAutoNum type="romanLcPeriod"/>
              <a:defRPr sz="900" i="1"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3B991B6-6CD0-A942-57C1-4CD17172F0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8600" y="2892172"/>
            <a:ext cx="1980000" cy="1773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[Inserir Imagem]</a:t>
            </a: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8B05045-2832-4A9E-5328-B44FD960DB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8600" y="2892172"/>
            <a:ext cx="1980000" cy="1773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[Inserir Imagem]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4438A15-3A90-912A-40CB-601A0B131A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" y="124217"/>
            <a:ext cx="4382123" cy="38656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5">
                <a:solidFill>
                  <a:srgbClr val="A2A2A2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TÍTULO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14F4EC7-F97C-8B42-CEFE-FF8D22FD25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" y="430738"/>
            <a:ext cx="4374628" cy="34191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AB296"/>
                </a:solidFill>
                <a:latin typeface="Montserrat" panose="00000500000000000000" pitchFamily="2" charset="0"/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43473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951C85B-F4ED-1508-5BBB-C1601728C2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600" y="939172"/>
            <a:ext cx="8686801" cy="3726000"/>
          </a:xfrm>
          <a:prstGeom prst="rect">
            <a:avLst/>
          </a:prstGeom>
        </p:spPr>
        <p:txBody>
          <a:bodyPr/>
          <a:lstStyle>
            <a:lvl1pPr marL="181769" indent="-181769">
              <a:lnSpc>
                <a:spcPct val="150000"/>
              </a:lnSpc>
              <a:buFontTx/>
              <a:buBlip>
                <a:blip r:embed="rId2"/>
              </a:buBlip>
              <a:defRPr sz="1000">
                <a:latin typeface="Montserrat" panose="00000500000000000000" pitchFamily="2" charset="0"/>
              </a:defRPr>
            </a:lvl1pPr>
            <a:lvl2pPr marL="355600" indent="-173832">
              <a:lnSpc>
                <a:spcPct val="1500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>
                <a:latin typeface="Montserrat" panose="00000500000000000000" pitchFamily="2" charset="0"/>
              </a:defRPr>
            </a:lvl2pPr>
            <a:lvl3pPr marL="537369" indent="-181769">
              <a:lnSpc>
                <a:spcPct val="150000"/>
              </a:lnSpc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 sz="1000">
                <a:latin typeface="Montserrat" panose="00000500000000000000" pitchFamily="2" charset="0"/>
              </a:defRPr>
            </a:lvl3pPr>
            <a:lvl4pPr marL="765969" indent="-228600">
              <a:lnSpc>
                <a:spcPct val="150000"/>
              </a:lnSpc>
              <a:buFont typeface="+mj-lt"/>
              <a:buAutoNum type="alphaLcPeriod"/>
              <a:defRPr sz="900" i="0">
                <a:latin typeface="Montserrat" panose="00000500000000000000" pitchFamily="2" charset="0"/>
              </a:defRPr>
            </a:lvl4pPr>
            <a:lvl5pPr marL="975519" indent="-257175">
              <a:lnSpc>
                <a:spcPct val="150000"/>
              </a:lnSpc>
              <a:buFont typeface="+mj-lt"/>
              <a:buAutoNum type="romanLcPeriod"/>
              <a:defRPr sz="900" i="1"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AF0E5FAD-100C-1707-D526-BF7604E5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4857750"/>
            <a:ext cx="2133600" cy="183358"/>
          </a:xfrm>
          <a:prstGeom prst="rect">
            <a:avLst/>
          </a:prstGeom>
        </p:spPr>
        <p:txBody>
          <a:bodyPr lIns="79635" tIns="39818" rIns="79635" bIns="39818" anchor="b"/>
          <a:lstStyle>
            <a:lvl1pPr algn="r"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4642FB-DC65-0220-4093-F786E23AE5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" y="124217"/>
            <a:ext cx="4382123" cy="38656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5">
                <a:solidFill>
                  <a:srgbClr val="A2A2A2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TÍTULO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47EF2F2-2F23-DF60-F236-0FD2B87808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" y="430738"/>
            <a:ext cx="4374628" cy="34191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AB296"/>
                </a:solidFill>
                <a:latin typeface="Montserrat" panose="00000500000000000000" pitchFamily="2" charset="0"/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36396465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A9C5B-F0BD-6635-A2D9-3B5A52B2D8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ABD71ED4-66F4-2B03-B6AD-48DC76A28D69}"/>
              </a:ext>
            </a:extLst>
          </p:cNvPr>
          <p:cNvSpPr/>
          <p:nvPr/>
        </p:nvSpPr>
        <p:spPr>
          <a:xfrm>
            <a:off x="1805" y="1592353"/>
            <a:ext cx="9142195" cy="1181100"/>
          </a:xfrm>
          <a:custGeom>
            <a:avLst/>
            <a:gdLst/>
            <a:ahLst/>
            <a:cxnLst/>
            <a:rect l="l" t="t" r="r" b="b"/>
            <a:pathLst>
              <a:path w="18284390" h="2362200">
                <a:moveTo>
                  <a:pt x="0" y="0"/>
                </a:moveTo>
                <a:lnTo>
                  <a:pt x="18284390" y="0"/>
                </a:lnTo>
                <a:lnTo>
                  <a:pt x="18284390" y="2362200"/>
                </a:lnTo>
                <a:lnTo>
                  <a:pt x="0" y="236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0" t="-246559" r="-25862" b="-93359"/>
            </a:stretch>
          </a:blipFill>
        </p:spPr>
        <p:txBody>
          <a:bodyPr/>
          <a:lstStyle/>
          <a:p>
            <a:endParaRPr lang="pt-BR" sz="1805" dirty="0">
              <a:latin typeface="Montserrat" panose="00000500000000000000" pitchFamily="2" charset="0"/>
            </a:endParaRPr>
          </a:p>
          <a:p>
            <a:endParaRPr lang="pt-BR" sz="1805" dirty="0">
              <a:latin typeface="Montserrat" panose="000005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88EBF6-2662-9025-D995-0BA2064AF5EA}"/>
              </a:ext>
            </a:extLst>
          </p:cNvPr>
          <p:cNvGrpSpPr/>
          <p:nvPr/>
        </p:nvGrpSpPr>
        <p:grpSpPr>
          <a:xfrm>
            <a:off x="8667402" y="2426143"/>
            <a:ext cx="255040" cy="255040"/>
            <a:chOff x="17047300" y="884495"/>
            <a:chExt cx="720000" cy="720000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A01C4D2F-6075-4E02-6CFD-43CCF9E0DBE7}"/>
                </a:ext>
              </a:extLst>
            </p:cNvPr>
            <p:cNvSpPr/>
            <p:nvPr/>
          </p:nvSpPr>
          <p:spPr>
            <a:xfrm rot="16200000" flipH="1">
              <a:off x="17047300" y="884495"/>
              <a:ext cx="720000" cy="720000"/>
            </a:xfrm>
            <a:prstGeom prst="teardrop">
              <a:avLst/>
            </a:prstGeom>
            <a:noFill/>
            <a:ln w="25400">
              <a:solidFill>
                <a:srgbClr val="2EB398"/>
              </a:solidFill>
            </a:ln>
            <a:effectLst>
              <a:glow rad="101600">
                <a:schemeClr val="accent3">
                  <a:alpha val="2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E1AABB5-3A05-01CF-5A06-BC07A6007F4B}"/>
                </a:ext>
              </a:extLst>
            </p:cNvPr>
            <p:cNvCxnSpPr>
              <a:cxnSpLocks/>
            </p:cNvCxnSpPr>
            <p:nvPr/>
          </p:nvCxnSpPr>
          <p:spPr>
            <a:xfrm>
              <a:off x="17047300" y="1406525"/>
              <a:ext cx="400119" cy="0"/>
            </a:xfrm>
            <a:prstGeom prst="line">
              <a:avLst/>
            </a:prstGeom>
            <a:noFill/>
            <a:ln w="25400">
              <a:gradFill flip="none" rotWithShape="1">
                <a:gsLst>
                  <a:gs pos="67000">
                    <a:schemeClr val="accent3"/>
                  </a:gs>
                  <a:gs pos="0">
                    <a:schemeClr val="accent3"/>
                  </a:gs>
                  <a:gs pos="100000">
                    <a:srgbClr val="D9D9D9"/>
                  </a:gs>
                </a:gsLst>
                <a:lin ang="0" scaled="1"/>
                <a:tileRect/>
              </a:gradFill>
            </a:ln>
            <a:effectLst>
              <a:glow rad="101600">
                <a:schemeClr val="accent3">
                  <a:alpha val="2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880182E-F842-A736-15DC-A5BE78B51DC2}"/>
                </a:ext>
              </a:extLst>
            </p:cNvPr>
            <p:cNvCxnSpPr>
              <a:cxnSpLocks/>
            </p:cNvCxnSpPr>
            <p:nvPr/>
          </p:nvCxnSpPr>
          <p:spPr>
            <a:xfrm>
              <a:off x="17244219" y="1209675"/>
              <a:ext cx="0" cy="394820"/>
            </a:xfrm>
            <a:prstGeom prst="line">
              <a:avLst/>
            </a:prstGeom>
            <a:noFill/>
            <a:ln w="25400">
              <a:gradFill>
                <a:gsLst>
                  <a:gs pos="29000">
                    <a:srgbClr val="2AB397"/>
                  </a:gs>
                  <a:gs pos="0">
                    <a:srgbClr val="D9D9D9"/>
                  </a:gs>
                  <a:gs pos="100000">
                    <a:schemeClr val="accent3"/>
                  </a:gs>
                </a:gsLst>
                <a:lin ang="5400000" scaled="1"/>
              </a:gradFill>
            </a:ln>
            <a:effectLst>
              <a:glow rad="101600">
                <a:schemeClr val="accent3">
                  <a:alpha val="2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40F18C8-39AC-F8E2-F05F-C763333AEA4F}"/>
                </a:ext>
              </a:extLst>
            </p:cNvPr>
            <p:cNvSpPr/>
            <p:nvPr/>
          </p:nvSpPr>
          <p:spPr>
            <a:xfrm>
              <a:off x="17242660" y="1060924"/>
              <a:ext cx="345600" cy="345600"/>
            </a:xfrm>
            <a:prstGeom prst="arc">
              <a:avLst>
                <a:gd name="adj1" fmla="val 11284468"/>
                <a:gd name="adj2" fmla="val 4746223"/>
              </a:avLst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  <a:effectLst>
              <a:glow rad="63500">
                <a:schemeClr val="bg1">
                  <a:lumMod val="75000"/>
                  <a:alpha val="33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C6F3E37-09A2-6DE2-F13F-5E5729861B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98448" y="1059659"/>
              <a:ext cx="189812" cy="188118"/>
            </a:xfrm>
            <a:prstGeom prst="line">
              <a:avLst/>
            </a:prstGeom>
            <a:noFill/>
            <a:ln w="25400">
              <a:solidFill>
                <a:srgbClr val="D1D1D1"/>
              </a:solidFill>
            </a:ln>
            <a:effectLst>
              <a:glow rad="63500">
                <a:schemeClr val="bg1">
                  <a:lumMod val="75000"/>
                  <a:alpha val="33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7" name="Star: 4 Points 26">
            <a:extLst>
              <a:ext uri="{FF2B5EF4-FFF2-40B4-BE49-F238E27FC236}">
                <a16:creationId xmlns:a16="http://schemas.microsoft.com/office/drawing/2014/main" id="{A1517FC3-732E-62F4-DD51-501E3BE416C4}"/>
              </a:ext>
            </a:extLst>
          </p:cNvPr>
          <p:cNvSpPr/>
          <p:nvPr/>
        </p:nvSpPr>
        <p:spPr>
          <a:xfrm>
            <a:off x="8692003" y="2575327"/>
            <a:ext cx="89198" cy="72952"/>
          </a:xfrm>
          <a:prstGeom prst="star4">
            <a:avLst>
              <a:gd name="adj" fmla="val 19366"/>
            </a:avLst>
          </a:prstGeom>
          <a:solidFill>
            <a:schemeClr val="accent3"/>
          </a:solidFill>
          <a:ln>
            <a:noFill/>
          </a:ln>
          <a:effectLst>
            <a:glow rad="63500">
              <a:schemeClr val="accent3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8" name="Star: 4 Points 27">
            <a:extLst>
              <a:ext uri="{FF2B5EF4-FFF2-40B4-BE49-F238E27FC236}">
                <a16:creationId xmlns:a16="http://schemas.microsoft.com/office/drawing/2014/main" id="{CA2F1FCB-47A3-EAA0-4AD3-9534C4C0E8FA}"/>
              </a:ext>
            </a:extLst>
          </p:cNvPr>
          <p:cNvSpPr/>
          <p:nvPr/>
        </p:nvSpPr>
        <p:spPr>
          <a:xfrm rot="18797787">
            <a:off x="8810432" y="2481170"/>
            <a:ext cx="54000" cy="54000"/>
          </a:xfrm>
          <a:prstGeom prst="star4">
            <a:avLst>
              <a:gd name="adj" fmla="val 19366"/>
            </a:avLst>
          </a:prstGeom>
          <a:solidFill>
            <a:srgbClr val="D0D0D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9" name="Star: 4 Points 28">
            <a:extLst>
              <a:ext uri="{FF2B5EF4-FFF2-40B4-BE49-F238E27FC236}">
                <a16:creationId xmlns:a16="http://schemas.microsoft.com/office/drawing/2014/main" id="{117585A2-2D72-6388-3485-EBB225BFAEDF}"/>
              </a:ext>
            </a:extLst>
          </p:cNvPr>
          <p:cNvSpPr/>
          <p:nvPr/>
        </p:nvSpPr>
        <p:spPr>
          <a:xfrm rot="18797787">
            <a:off x="8814831" y="2478862"/>
            <a:ext cx="54000" cy="54000"/>
          </a:xfrm>
          <a:prstGeom prst="star4">
            <a:avLst>
              <a:gd name="adj" fmla="val 19366"/>
            </a:avLst>
          </a:prstGeom>
          <a:solidFill>
            <a:srgbClr val="D0D0D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0" name="Star: 4 Points 29">
            <a:extLst>
              <a:ext uri="{FF2B5EF4-FFF2-40B4-BE49-F238E27FC236}">
                <a16:creationId xmlns:a16="http://schemas.microsoft.com/office/drawing/2014/main" id="{0A42B447-0C1F-876A-0E46-A1B419BE0813}"/>
              </a:ext>
            </a:extLst>
          </p:cNvPr>
          <p:cNvSpPr/>
          <p:nvPr/>
        </p:nvSpPr>
        <p:spPr>
          <a:xfrm rot="2671043">
            <a:off x="8782390" y="2543396"/>
            <a:ext cx="22860" cy="22860"/>
          </a:xfrm>
          <a:prstGeom prst="star4">
            <a:avLst>
              <a:gd name="adj" fmla="val 28259"/>
            </a:avLst>
          </a:prstGeom>
          <a:solidFill>
            <a:srgbClr val="E0E0E0"/>
          </a:solidFill>
          <a:ln>
            <a:noFill/>
          </a:ln>
          <a:effectLst>
            <a:glow rad="635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1" name="Star: 4 Points 30">
            <a:extLst>
              <a:ext uri="{FF2B5EF4-FFF2-40B4-BE49-F238E27FC236}">
                <a16:creationId xmlns:a16="http://schemas.microsoft.com/office/drawing/2014/main" id="{737BA5B9-8A26-27C0-33F8-0FB1C2872E8F}"/>
              </a:ext>
            </a:extLst>
          </p:cNvPr>
          <p:cNvSpPr/>
          <p:nvPr/>
        </p:nvSpPr>
        <p:spPr>
          <a:xfrm rot="2671043">
            <a:off x="8849791" y="2476537"/>
            <a:ext cx="22860" cy="22860"/>
          </a:xfrm>
          <a:prstGeom prst="star4">
            <a:avLst>
              <a:gd name="adj" fmla="val 28259"/>
            </a:avLst>
          </a:prstGeom>
          <a:solidFill>
            <a:srgbClr val="E0E0E0"/>
          </a:solidFill>
          <a:ln>
            <a:noFill/>
          </a:ln>
          <a:effectLst>
            <a:glow rad="635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AAFC4EF-EC0D-EA71-087B-1D485897EB75}"/>
              </a:ext>
            </a:extLst>
          </p:cNvPr>
          <p:cNvGrpSpPr/>
          <p:nvPr/>
        </p:nvGrpSpPr>
        <p:grpSpPr>
          <a:xfrm>
            <a:off x="6022666" y="2662044"/>
            <a:ext cx="126000" cy="44628"/>
            <a:chOff x="10159381" y="1532594"/>
            <a:chExt cx="294781" cy="145904"/>
          </a:xfrm>
        </p:grpSpPr>
        <p:sp>
          <p:nvSpPr>
            <p:cNvPr id="33" name="Star: 4 Points 32">
              <a:extLst>
                <a:ext uri="{FF2B5EF4-FFF2-40B4-BE49-F238E27FC236}">
                  <a16:creationId xmlns:a16="http://schemas.microsoft.com/office/drawing/2014/main" id="{30843FAB-2B94-5D8A-9018-D68636EE19F9}"/>
                </a:ext>
              </a:extLst>
            </p:cNvPr>
            <p:cNvSpPr/>
            <p:nvPr/>
          </p:nvSpPr>
          <p:spPr>
            <a:xfrm>
              <a:off x="10275766" y="1532594"/>
              <a:ext cx="178396" cy="145904"/>
            </a:xfrm>
            <a:prstGeom prst="star4">
              <a:avLst>
                <a:gd name="adj" fmla="val 19366"/>
              </a:avLst>
            </a:prstGeom>
            <a:solidFill>
              <a:schemeClr val="accent3"/>
            </a:solidFill>
            <a:ln>
              <a:noFill/>
            </a:ln>
            <a:effectLst>
              <a:glow rad="63500">
                <a:schemeClr val="accent3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258222D6-31D4-7809-EA63-BAB3290F065D}"/>
                </a:ext>
              </a:extLst>
            </p:cNvPr>
            <p:cNvSpPr/>
            <p:nvPr/>
          </p:nvSpPr>
          <p:spPr>
            <a:xfrm rot="16200000">
              <a:off x="10230622" y="1502243"/>
              <a:ext cx="64126" cy="206607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  <a:effectLst>
              <a:glow rad="63500">
                <a:schemeClr val="accent3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C3C44D4-D4B4-8D4F-89A1-CF7C9D3951B9}"/>
              </a:ext>
            </a:extLst>
          </p:cNvPr>
          <p:cNvGrpSpPr/>
          <p:nvPr/>
        </p:nvGrpSpPr>
        <p:grpSpPr>
          <a:xfrm rot="16200000">
            <a:off x="7222816" y="2436194"/>
            <a:ext cx="126000" cy="44628"/>
            <a:chOff x="10159381" y="1532594"/>
            <a:chExt cx="294781" cy="145904"/>
          </a:xfrm>
        </p:grpSpPr>
        <p:sp>
          <p:nvSpPr>
            <p:cNvPr id="36" name="Star: 4 Points 35">
              <a:extLst>
                <a:ext uri="{FF2B5EF4-FFF2-40B4-BE49-F238E27FC236}">
                  <a16:creationId xmlns:a16="http://schemas.microsoft.com/office/drawing/2014/main" id="{CF267F05-55A6-06BC-F431-274D6F72018E}"/>
                </a:ext>
              </a:extLst>
            </p:cNvPr>
            <p:cNvSpPr/>
            <p:nvPr/>
          </p:nvSpPr>
          <p:spPr>
            <a:xfrm>
              <a:off x="10275766" y="1532594"/>
              <a:ext cx="178396" cy="145904"/>
            </a:xfrm>
            <a:prstGeom prst="star4">
              <a:avLst>
                <a:gd name="adj" fmla="val 19366"/>
              </a:avLst>
            </a:prstGeom>
            <a:solidFill>
              <a:schemeClr val="accent3"/>
            </a:solidFill>
            <a:ln>
              <a:noFill/>
            </a:ln>
            <a:effectLst>
              <a:glow rad="63500">
                <a:schemeClr val="accent3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233C8174-6A2B-E38F-F115-270EBC86B943}"/>
                </a:ext>
              </a:extLst>
            </p:cNvPr>
            <p:cNvSpPr/>
            <p:nvPr/>
          </p:nvSpPr>
          <p:spPr>
            <a:xfrm rot="16200000">
              <a:off x="10230622" y="1502243"/>
              <a:ext cx="64126" cy="206607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  <a:effectLst>
              <a:glow rad="63500">
                <a:schemeClr val="accent3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1072ED7-1F3D-4803-B29B-06A9CE21B294}"/>
              </a:ext>
            </a:extLst>
          </p:cNvPr>
          <p:cNvGrpSpPr/>
          <p:nvPr/>
        </p:nvGrpSpPr>
        <p:grpSpPr>
          <a:xfrm rot="16200000">
            <a:off x="7781616" y="2508381"/>
            <a:ext cx="126000" cy="44628"/>
            <a:chOff x="10159381" y="1532594"/>
            <a:chExt cx="294781" cy="145904"/>
          </a:xfrm>
        </p:grpSpPr>
        <p:sp>
          <p:nvSpPr>
            <p:cNvPr id="39" name="Star: 4 Points 38">
              <a:extLst>
                <a:ext uri="{FF2B5EF4-FFF2-40B4-BE49-F238E27FC236}">
                  <a16:creationId xmlns:a16="http://schemas.microsoft.com/office/drawing/2014/main" id="{336B30D6-AB99-BABD-9480-434370FAA52A}"/>
                </a:ext>
              </a:extLst>
            </p:cNvPr>
            <p:cNvSpPr/>
            <p:nvPr/>
          </p:nvSpPr>
          <p:spPr>
            <a:xfrm>
              <a:off x="10275766" y="1532594"/>
              <a:ext cx="178396" cy="145904"/>
            </a:xfrm>
            <a:prstGeom prst="star4">
              <a:avLst>
                <a:gd name="adj" fmla="val 19366"/>
              </a:avLst>
            </a:prstGeom>
            <a:solidFill>
              <a:schemeClr val="accent3"/>
            </a:solidFill>
            <a:ln>
              <a:noFill/>
            </a:ln>
            <a:effectLst>
              <a:glow rad="63500">
                <a:schemeClr val="accent3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55B300F4-5B4D-E0FE-5FA0-A78F33102934}"/>
                </a:ext>
              </a:extLst>
            </p:cNvPr>
            <p:cNvSpPr/>
            <p:nvPr/>
          </p:nvSpPr>
          <p:spPr>
            <a:xfrm rot="16200000">
              <a:off x="10230622" y="1502243"/>
              <a:ext cx="64126" cy="206607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  <a:effectLst>
              <a:glow rad="63500">
                <a:schemeClr val="accent3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BFED473-BC83-9982-F8B4-48FFC1CD61CD}"/>
              </a:ext>
            </a:extLst>
          </p:cNvPr>
          <p:cNvGrpSpPr/>
          <p:nvPr/>
        </p:nvGrpSpPr>
        <p:grpSpPr>
          <a:xfrm rot="16200000">
            <a:off x="7540316" y="1994030"/>
            <a:ext cx="126000" cy="44628"/>
            <a:chOff x="10159381" y="1532594"/>
            <a:chExt cx="294781" cy="145904"/>
          </a:xfrm>
        </p:grpSpPr>
        <p:sp>
          <p:nvSpPr>
            <p:cNvPr id="42" name="Star: 4 Points 41">
              <a:extLst>
                <a:ext uri="{FF2B5EF4-FFF2-40B4-BE49-F238E27FC236}">
                  <a16:creationId xmlns:a16="http://schemas.microsoft.com/office/drawing/2014/main" id="{B04639EF-8D8C-DDDF-3262-860E52B224BD}"/>
                </a:ext>
              </a:extLst>
            </p:cNvPr>
            <p:cNvSpPr/>
            <p:nvPr/>
          </p:nvSpPr>
          <p:spPr>
            <a:xfrm>
              <a:off x="10275766" y="1532594"/>
              <a:ext cx="178396" cy="145904"/>
            </a:xfrm>
            <a:prstGeom prst="star4">
              <a:avLst>
                <a:gd name="adj" fmla="val 19366"/>
              </a:avLst>
            </a:prstGeom>
            <a:solidFill>
              <a:schemeClr val="accent3"/>
            </a:solidFill>
            <a:ln>
              <a:noFill/>
            </a:ln>
            <a:effectLst>
              <a:glow rad="63500">
                <a:schemeClr val="accent3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982A1A18-21FF-FBDF-E273-578F8914B23C}"/>
                </a:ext>
              </a:extLst>
            </p:cNvPr>
            <p:cNvSpPr/>
            <p:nvPr/>
          </p:nvSpPr>
          <p:spPr>
            <a:xfrm rot="16200000">
              <a:off x="10230622" y="1502243"/>
              <a:ext cx="64126" cy="206607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  <a:effectLst>
              <a:glow rad="63500">
                <a:schemeClr val="accent3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31398049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7451216-154C-B701-7AA2-3D2E64F0B0BE}"/>
              </a:ext>
            </a:extLst>
          </p:cNvPr>
          <p:cNvSpPr/>
          <p:nvPr/>
        </p:nvSpPr>
        <p:spPr>
          <a:xfrm>
            <a:off x="-10476" y="0"/>
            <a:ext cx="9154476" cy="907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FD583B55-3B7C-D2CF-5D8D-8C910762CD3B}"/>
              </a:ext>
            </a:extLst>
          </p:cNvPr>
          <p:cNvSpPr/>
          <p:nvPr/>
        </p:nvSpPr>
        <p:spPr>
          <a:xfrm>
            <a:off x="-10476" y="0"/>
            <a:ext cx="4774628" cy="5143501"/>
          </a:xfrm>
          <a:custGeom>
            <a:avLst/>
            <a:gdLst/>
            <a:ahLst/>
            <a:cxnLst/>
            <a:rect l="l" t="t" r="r" b="b"/>
            <a:pathLst>
              <a:path w="8267700" h="8820150">
                <a:moveTo>
                  <a:pt x="0" y="0"/>
                </a:moveTo>
                <a:lnTo>
                  <a:pt x="8267700" y="0"/>
                </a:lnTo>
                <a:lnTo>
                  <a:pt x="8267700" y="8820150"/>
                </a:lnTo>
                <a:lnTo>
                  <a:pt x="0" y="8820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1" r="-125464"/>
            </a:stretch>
          </a:blipFill>
        </p:spPr>
        <p:txBody>
          <a:bodyPr/>
          <a:lstStyle/>
          <a:p>
            <a:endParaRPr lang="pt-BR" sz="80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8690C5A-D9A1-E077-A55B-4C4AB931B0BF}"/>
              </a:ext>
            </a:extLst>
          </p:cNvPr>
          <p:cNvSpPr/>
          <p:nvPr/>
        </p:nvSpPr>
        <p:spPr>
          <a:xfrm>
            <a:off x="-10480" y="7448"/>
            <a:ext cx="4774632" cy="2729456"/>
          </a:xfrm>
          <a:prstGeom prst="rect">
            <a:avLst/>
          </a:prstGeom>
          <a:gradFill flip="none" rotWithShape="1">
            <a:gsLst>
              <a:gs pos="48000">
                <a:srgbClr val="556C91">
                  <a:alpha val="70000"/>
                </a:srgbClr>
              </a:gs>
              <a:gs pos="0">
                <a:srgbClr val="01245B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A6774C37-B927-2395-498E-8B3E04035913}"/>
              </a:ext>
            </a:extLst>
          </p:cNvPr>
          <p:cNvSpPr txBox="1"/>
          <p:nvPr/>
        </p:nvSpPr>
        <p:spPr>
          <a:xfrm>
            <a:off x="5045229" y="199608"/>
            <a:ext cx="1365176" cy="321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50" dirty="0">
                <a:solidFill>
                  <a:srgbClr val="04B395"/>
                </a:solidFill>
                <a:latin typeface="Montserrat Bold"/>
              </a:rPr>
              <a:t>CONTATO 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F675BCD3-71E4-5095-F6BF-BAD6F6B0A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229" y="791109"/>
            <a:ext cx="3906000" cy="275915"/>
          </a:xfrm>
          <a:prstGeom prst="rect">
            <a:avLst/>
          </a:prstGeom>
        </p:spPr>
        <p:txBody>
          <a:bodyPr anchor="ctr"/>
          <a:lstStyle>
            <a:lvl1pPr marL="228600" indent="-228600">
              <a:buFontTx/>
              <a:buBlip>
                <a:blip r:embed="rId3"/>
              </a:buBlip>
              <a:defRPr sz="1500">
                <a:solidFill>
                  <a:schemeClr val="bg2">
                    <a:lumMod val="50000"/>
                  </a:schemeClr>
                </a:solidFill>
                <a:latin typeface="Montserrat Bold" panose="00000800000000000000" pitchFamily="2" charset="0"/>
              </a:defRPr>
            </a:lvl1pPr>
            <a:lvl2pPr marL="398165" indent="0">
              <a:buNone/>
              <a:defRPr/>
            </a:lvl2pPr>
            <a:lvl3pPr marL="796332" indent="0">
              <a:buNone/>
              <a:defRPr/>
            </a:lvl3pPr>
            <a:lvl4pPr marL="1194497" indent="0">
              <a:buNone/>
              <a:defRPr/>
            </a:lvl4pPr>
            <a:lvl5pPr marL="1592663" indent="0">
              <a:buNone/>
              <a:defRPr/>
            </a:lvl5pPr>
          </a:lstStyle>
          <a:p>
            <a:pPr lvl="0"/>
            <a:r>
              <a:rPr lang="pt-BR" dirty="0"/>
              <a:t>Nome Completo</a:t>
            </a:r>
            <a:endParaRPr lang="en-US" dirty="0"/>
          </a:p>
        </p:txBody>
      </p:sp>
      <p:sp>
        <p:nvSpPr>
          <p:cNvPr id="55" name="Text Placeholder 53">
            <a:extLst>
              <a:ext uri="{FF2B5EF4-FFF2-40B4-BE49-F238E27FC236}">
                <a16:creationId xmlns:a16="http://schemas.microsoft.com/office/drawing/2014/main" id="{F1DE8C5F-9A68-ED1F-35EA-8668C1BFB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5229" y="1138513"/>
            <a:ext cx="3906000" cy="270220"/>
          </a:xfrm>
          <a:prstGeom prst="rect">
            <a:avLst/>
          </a:prstGeom>
        </p:spPr>
        <p:txBody>
          <a:bodyPr anchor="ctr"/>
          <a:lstStyle>
            <a:lvl1pPr marL="171450" indent="-171450">
              <a:buSzPct val="120000"/>
              <a:buFontTx/>
              <a:buBlip>
                <a:blip r:embed="rId4"/>
              </a:buBlip>
              <a:defRPr sz="1200">
                <a:solidFill>
                  <a:schemeClr val="tx2"/>
                </a:solidFill>
                <a:latin typeface="Montserrat" panose="00000500000000000000" pitchFamily="2" charset="0"/>
              </a:defRPr>
            </a:lvl1pPr>
            <a:lvl2pPr marL="398165" indent="0">
              <a:buNone/>
              <a:defRPr/>
            </a:lvl2pPr>
            <a:lvl3pPr marL="796332" indent="0">
              <a:buNone/>
              <a:defRPr/>
            </a:lvl3pPr>
            <a:lvl4pPr marL="1194497" indent="0">
              <a:buNone/>
              <a:defRPr/>
            </a:lvl4pPr>
            <a:lvl5pPr marL="1592663" indent="0">
              <a:buNone/>
              <a:defRPr/>
            </a:lvl5pPr>
          </a:lstStyle>
          <a:p>
            <a:pPr lvl="0"/>
            <a:r>
              <a:rPr lang="pt-BR" dirty="0"/>
              <a:t>Telefone</a:t>
            </a:r>
            <a:endParaRPr lang="en-US" dirty="0"/>
          </a:p>
        </p:txBody>
      </p:sp>
      <p:sp>
        <p:nvSpPr>
          <p:cNvPr id="56" name="Text Placeholder 53">
            <a:extLst>
              <a:ext uri="{FF2B5EF4-FFF2-40B4-BE49-F238E27FC236}">
                <a16:creationId xmlns:a16="http://schemas.microsoft.com/office/drawing/2014/main" id="{FFF0F2DE-7E20-7375-BD26-DC570C7F8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5229" y="1486848"/>
            <a:ext cx="3906000" cy="262145"/>
          </a:xfrm>
          <a:prstGeom prst="rect">
            <a:avLst/>
          </a:prstGeom>
        </p:spPr>
        <p:txBody>
          <a:bodyPr anchor="ctr"/>
          <a:lstStyle>
            <a:lvl1pPr marL="171450" indent="-171450">
              <a:buSzPct val="120000"/>
              <a:buFontTx/>
              <a:buBlip>
                <a:blip r:embed="rId5"/>
              </a:buBlip>
              <a:defRPr sz="1200">
                <a:solidFill>
                  <a:schemeClr val="tx2"/>
                </a:solidFill>
                <a:latin typeface="Montserrat" panose="00000500000000000000" pitchFamily="2" charset="0"/>
              </a:defRPr>
            </a:lvl1pPr>
            <a:lvl2pPr marL="398165" indent="0">
              <a:buNone/>
              <a:defRPr/>
            </a:lvl2pPr>
            <a:lvl3pPr marL="796332" indent="0">
              <a:buNone/>
              <a:defRPr/>
            </a:lvl3pPr>
            <a:lvl4pPr marL="1194497" indent="0">
              <a:buNone/>
              <a:defRPr/>
            </a:lvl4pPr>
            <a:lvl5pPr marL="1592663" indent="0">
              <a:buNone/>
              <a:defRPr/>
            </a:lvl5pPr>
          </a:lstStyle>
          <a:p>
            <a:pPr lvl="0"/>
            <a:r>
              <a:rPr lang="pt-BR" dirty="0"/>
              <a:t>E-mail</a:t>
            </a:r>
            <a:endParaRPr lang="en-US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EE1127B-53F1-301F-7B50-6CF0CD4EDD42}"/>
              </a:ext>
            </a:extLst>
          </p:cNvPr>
          <p:cNvGrpSpPr/>
          <p:nvPr/>
        </p:nvGrpSpPr>
        <p:grpSpPr>
          <a:xfrm>
            <a:off x="5045229" y="3432043"/>
            <a:ext cx="3912756" cy="1309260"/>
            <a:chOff x="9123049" y="5937942"/>
            <a:chExt cx="7825512" cy="2618520"/>
          </a:xfrm>
        </p:grpSpPr>
        <p:pic>
          <p:nvPicPr>
            <p:cNvPr id="34" name="Picture 33">
              <a:hlinkClick r:id="rId6"/>
              <a:extLst>
                <a:ext uri="{FF2B5EF4-FFF2-40B4-BE49-F238E27FC236}">
                  <a16:creationId xmlns:a16="http://schemas.microsoft.com/office/drawing/2014/main" id="{F6CF1D9C-8282-B9EC-34DA-18DE3CCD3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0125" b="12867"/>
            <a:stretch/>
          </p:blipFill>
          <p:spPr>
            <a:xfrm>
              <a:off x="9123050" y="5937942"/>
              <a:ext cx="7812000" cy="2361124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TextBox 35">
              <a:hlinkClick r:id="rId6"/>
              <a:extLst>
                <a:ext uri="{FF2B5EF4-FFF2-40B4-BE49-F238E27FC236}">
                  <a16:creationId xmlns:a16="http://schemas.microsoft.com/office/drawing/2014/main" id="{507558F5-8928-3297-7767-D3469B626C3E}"/>
                </a:ext>
              </a:extLst>
            </p:cNvPr>
            <p:cNvSpPr txBox="1"/>
            <p:nvPr/>
          </p:nvSpPr>
          <p:spPr>
            <a:xfrm>
              <a:off x="9123049" y="8202518"/>
              <a:ext cx="7825512" cy="353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550" i="1" dirty="0">
                  <a:solidFill>
                    <a:schemeClr val="bg1"/>
                  </a:solidFill>
                  <a:latin typeface="Montserrat"/>
                </a:rPr>
                <a:t>Avenida Presidente </a:t>
              </a:r>
              <a:r>
                <a:rPr lang="en-US" sz="550" i="1" dirty="0" err="1">
                  <a:solidFill>
                    <a:schemeClr val="bg1"/>
                  </a:solidFill>
                  <a:latin typeface="Montserrat"/>
                </a:rPr>
                <a:t>Juscelino</a:t>
              </a:r>
              <a:r>
                <a:rPr lang="en-US" sz="550" i="1" dirty="0">
                  <a:solidFill>
                    <a:schemeClr val="bg1"/>
                  </a:solidFill>
                  <a:latin typeface="Montserrat"/>
                </a:rPr>
                <a:t> </a:t>
              </a:r>
              <a:r>
                <a:rPr lang="en-US" sz="550" i="1" dirty="0" err="1">
                  <a:solidFill>
                    <a:schemeClr val="bg1"/>
                  </a:solidFill>
                  <a:latin typeface="Montserrat"/>
                </a:rPr>
                <a:t>Kubitchek</a:t>
              </a:r>
              <a:r>
                <a:rPr lang="en-US" sz="550" i="1" dirty="0">
                  <a:solidFill>
                    <a:schemeClr val="bg1"/>
                  </a:solidFill>
                  <a:latin typeface="Montserrat"/>
                </a:rPr>
                <a:t>, 360, 11º </a:t>
              </a:r>
              <a:r>
                <a:rPr lang="en-US" sz="550" i="1" dirty="0" err="1">
                  <a:solidFill>
                    <a:schemeClr val="bg1"/>
                  </a:solidFill>
                  <a:latin typeface="Montserrat"/>
                </a:rPr>
                <a:t>andar</a:t>
              </a:r>
              <a:r>
                <a:rPr lang="en-US" sz="550" i="1" dirty="0">
                  <a:solidFill>
                    <a:schemeClr val="bg1"/>
                  </a:solidFill>
                  <a:latin typeface="Montserrat"/>
                </a:rPr>
                <a:t>, Vila Nova </a:t>
              </a:r>
              <a:r>
                <a:rPr lang="en-US" sz="550" i="1" dirty="0" err="1">
                  <a:solidFill>
                    <a:schemeClr val="bg1"/>
                  </a:solidFill>
                  <a:latin typeface="Montserrat"/>
                </a:rPr>
                <a:t>Conceição</a:t>
              </a:r>
              <a:r>
                <a:rPr lang="en-US" sz="550" i="1" dirty="0">
                  <a:solidFill>
                    <a:schemeClr val="bg1"/>
                  </a:solidFill>
                  <a:latin typeface="Montserrat"/>
                </a:rPr>
                <a:t>, São Paulo/SP 04.543-000</a:t>
              </a:r>
              <a:endParaRPr lang="en-US" sz="55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B38DF4E-0223-7646-E4CE-071447542EF6}"/>
              </a:ext>
            </a:extLst>
          </p:cNvPr>
          <p:cNvGrpSpPr/>
          <p:nvPr/>
        </p:nvGrpSpPr>
        <p:grpSpPr>
          <a:xfrm>
            <a:off x="5045229" y="4778580"/>
            <a:ext cx="1139225" cy="228774"/>
            <a:chOff x="9123049" y="6686538"/>
            <a:chExt cx="2875298" cy="577404"/>
          </a:xfrm>
        </p:grpSpPr>
        <p:pic>
          <p:nvPicPr>
            <p:cNvPr id="68" name="Graphic 67" descr="World with solid fill">
              <a:extLst>
                <a:ext uri="{FF2B5EF4-FFF2-40B4-BE49-F238E27FC236}">
                  <a16:creationId xmlns:a16="http://schemas.microsoft.com/office/drawing/2014/main" id="{71A30C9B-477F-3DBD-7B4C-E17DDD083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23049" y="6686538"/>
              <a:ext cx="500655" cy="50065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8C7F071-6DD5-3840-D84E-C3E3AD2D76E7}"/>
                </a:ext>
              </a:extLst>
            </p:cNvPr>
            <p:cNvSpPr txBox="1"/>
            <p:nvPr/>
          </p:nvSpPr>
          <p:spPr>
            <a:xfrm>
              <a:off x="9565995" y="6759022"/>
              <a:ext cx="2432352" cy="504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dirty="0">
                  <a:latin typeface="Montserrat" panose="00000500000000000000" pitchFamily="2" charset="0"/>
                  <a:hlinkClick r:id="rId10"/>
                </a:rPr>
                <a:t>maisenergia.com</a:t>
              </a:r>
              <a:endParaRPr lang="pt-BR" sz="700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5B2784F-8C85-1EC3-6D32-A3D1F957E4ED}"/>
              </a:ext>
            </a:extLst>
          </p:cNvPr>
          <p:cNvGrpSpPr/>
          <p:nvPr/>
        </p:nvGrpSpPr>
        <p:grpSpPr>
          <a:xfrm>
            <a:off x="6484872" y="4798774"/>
            <a:ext cx="1027117" cy="208551"/>
            <a:chOff x="12416258" y="6737582"/>
            <a:chExt cx="2592350" cy="526362"/>
          </a:xfrm>
        </p:grpSpPr>
        <p:pic>
          <p:nvPicPr>
            <p:cNvPr id="1026" name="Picture 2" descr="Linkedin - Free social media icons">
              <a:extLst>
                <a:ext uri="{FF2B5EF4-FFF2-40B4-BE49-F238E27FC236}">
                  <a16:creationId xmlns:a16="http://schemas.microsoft.com/office/drawing/2014/main" id="{E5E75BA4-309B-55B5-4F7C-3BB57824C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alphaModFix amt="80000"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GlowEdges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6258" y="6737582"/>
              <a:ext cx="398698" cy="398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DA094D0-6DB8-187B-1AC0-63BEDFD431C6}"/>
                </a:ext>
              </a:extLst>
            </p:cNvPr>
            <p:cNvSpPr txBox="1"/>
            <p:nvPr/>
          </p:nvSpPr>
          <p:spPr>
            <a:xfrm>
              <a:off x="12814955" y="6759025"/>
              <a:ext cx="2193653" cy="504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dirty="0">
                  <a:latin typeface="Montserrat" panose="00000500000000000000" pitchFamily="2" charset="0"/>
                  <a:hlinkClick r:id="rId13"/>
                </a:rPr>
                <a:t>@mais-energia</a:t>
              </a:r>
              <a:endParaRPr lang="pt-BR" sz="700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32D2542-59E0-8DB3-4D75-8B52C3C1EEB2}"/>
              </a:ext>
            </a:extLst>
          </p:cNvPr>
          <p:cNvGrpSpPr/>
          <p:nvPr/>
        </p:nvGrpSpPr>
        <p:grpSpPr>
          <a:xfrm>
            <a:off x="7778742" y="4798774"/>
            <a:ext cx="1267567" cy="208551"/>
            <a:chOff x="15383060" y="6737582"/>
            <a:chExt cx="3199225" cy="52636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14FCE8C-EDFC-63A4-0B53-9AFFEC281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alphaModFix amt="8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5383060" y="6737582"/>
              <a:ext cx="398698" cy="398698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58B47FB-C73E-9A1C-173E-775C0B675E26}"/>
                </a:ext>
              </a:extLst>
            </p:cNvPr>
            <p:cNvSpPr txBox="1"/>
            <p:nvPr/>
          </p:nvSpPr>
          <p:spPr>
            <a:xfrm>
              <a:off x="15781757" y="6759025"/>
              <a:ext cx="2800528" cy="504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00" dirty="0">
                  <a:latin typeface="Montserrat" panose="00000500000000000000" pitchFamily="2" charset="0"/>
                  <a:hlinkClick r:id="rId15"/>
                </a:rPr>
                <a:t>@maisenergiagrupo</a:t>
              </a:r>
              <a:endParaRPr lang="pt-BR" sz="700" dirty="0">
                <a:latin typeface="Montserrat" panose="00000500000000000000" pitchFamily="2" charset="0"/>
              </a:endParaRPr>
            </a:p>
          </p:txBody>
        </p:sp>
      </p:grpSp>
      <p:sp>
        <p:nvSpPr>
          <p:cNvPr id="75" name="Text Placeholder 53">
            <a:extLst>
              <a:ext uri="{FF2B5EF4-FFF2-40B4-BE49-F238E27FC236}">
                <a16:creationId xmlns:a16="http://schemas.microsoft.com/office/drawing/2014/main" id="{66170C9B-91CF-6A4D-90E4-28583B66F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5229" y="2034107"/>
            <a:ext cx="3906000" cy="275915"/>
          </a:xfrm>
          <a:prstGeom prst="rect">
            <a:avLst/>
          </a:prstGeom>
        </p:spPr>
        <p:txBody>
          <a:bodyPr anchor="ctr"/>
          <a:lstStyle>
            <a:lvl1pPr marL="228600" indent="-228600">
              <a:buFontTx/>
              <a:buBlip>
                <a:blip r:embed="rId3"/>
              </a:buBlip>
              <a:defRPr sz="1500">
                <a:solidFill>
                  <a:schemeClr val="bg2">
                    <a:lumMod val="50000"/>
                  </a:schemeClr>
                </a:solidFill>
                <a:latin typeface="Montserrat Bold" panose="00000800000000000000" pitchFamily="2" charset="0"/>
              </a:defRPr>
            </a:lvl1pPr>
            <a:lvl2pPr marL="398165" indent="0">
              <a:buNone/>
              <a:defRPr/>
            </a:lvl2pPr>
            <a:lvl3pPr marL="796332" indent="0">
              <a:buNone/>
              <a:defRPr/>
            </a:lvl3pPr>
            <a:lvl4pPr marL="1194497" indent="0">
              <a:buNone/>
              <a:defRPr/>
            </a:lvl4pPr>
            <a:lvl5pPr marL="1592663" indent="0">
              <a:buNone/>
              <a:defRPr/>
            </a:lvl5pPr>
          </a:lstStyle>
          <a:p>
            <a:pPr lvl="0"/>
            <a:r>
              <a:rPr lang="pt-BR" dirty="0"/>
              <a:t>Nome Completo</a:t>
            </a:r>
            <a:endParaRPr lang="en-US" dirty="0"/>
          </a:p>
        </p:txBody>
      </p:sp>
      <p:sp>
        <p:nvSpPr>
          <p:cNvPr id="76" name="Text Placeholder 53">
            <a:extLst>
              <a:ext uri="{FF2B5EF4-FFF2-40B4-BE49-F238E27FC236}">
                <a16:creationId xmlns:a16="http://schemas.microsoft.com/office/drawing/2014/main" id="{96CAEF37-35DE-CFA6-3B98-C49FA11C85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5229" y="2388987"/>
            <a:ext cx="3906000" cy="270220"/>
          </a:xfrm>
          <a:prstGeom prst="rect">
            <a:avLst/>
          </a:prstGeom>
        </p:spPr>
        <p:txBody>
          <a:bodyPr anchor="ctr"/>
          <a:lstStyle>
            <a:lvl1pPr marL="171450" indent="-171450">
              <a:buSzPct val="120000"/>
              <a:buFontTx/>
              <a:buBlip>
                <a:blip r:embed="rId4"/>
              </a:buBlip>
              <a:defRPr sz="1200">
                <a:solidFill>
                  <a:schemeClr val="tx2"/>
                </a:solidFill>
                <a:latin typeface="Montserrat" panose="00000500000000000000" pitchFamily="2" charset="0"/>
              </a:defRPr>
            </a:lvl1pPr>
            <a:lvl2pPr marL="398165" indent="0">
              <a:buNone/>
              <a:defRPr/>
            </a:lvl2pPr>
            <a:lvl3pPr marL="796332" indent="0">
              <a:buNone/>
              <a:defRPr/>
            </a:lvl3pPr>
            <a:lvl4pPr marL="1194497" indent="0">
              <a:buNone/>
              <a:defRPr/>
            </a:lvl4pPr>
            <a:lvl5pPr marL="1592663" indent="0">
              <a:buNone/>
              <a:defRPr/>
            </a:lvl5pPr>
          </a:lstStyle>
          <a:p>
            <a:pPr lvl="0"/>
            <a:r>
              <a:rPr lang="pt-BR" dirty="0"/>
              <a:t>Telefone</a:t>
            </a:r>
            <a:endParaRPr lang="en-US" dirty="0"/>
          </a:p>
        </p:txBody>
      </p:sp>
      <p:sp>
        <p:nvSpPr>
          <p:cNvPr id="77" name="Text Placeholder 53">
            <a:extLst>
              <a:ext uri="{FF2B5EF4-FFF2-40B4-BE49-F238E27FC236}">
                <a16:creationId xmlns:a16="http://schemas.microsoft.com/office/drawing/2014/main" id="{04BB8778-F6A1-FF66-13FE-A7E239E3CC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5229" y="2736904"/>
            <a:ext cx="3906000" cy="262145"/>
          </a:xfrm>
          <a:prstGeom prst="rect">
            <a:avLst/>
          </a:prstGeom>
        </p:spPr>
        <p:txBody>
          <a:bodyPr anchor="ctr"/>
          <a:lstStyle>
            <a:lvl1pPr marL="171450" indent="-171450">
              <a:buSzPct val="120000"/>
              <a:buFontTx/>
              <a:buBlip>
                <a:blip r:embed="rId5"/>
              </a:buBlip>
              <a:defRPr sz="1200">
                <a:solidFill>
                  <a:schemeClr val="tx2"/>
                </a:solidFill>
                <a:latin typeface="Montserrat" panose="00000500000000000000" pitchFamily="2" charset="0"/>
              </a:defRPr>
            </a:lvl1pPr>
            <a:lvl2pPr marL="398165" indent="0">
              <a:buNone/>
              <a:defRPr/>
            </a:lvl2pPr>
            <a:lvl3pPr marL="796332" indent="0">
              <a:buNone/>
              <a:defRPr/>
            </a:lvl3pPr>
            <a:lvl4pPr marL="1194497" indent="0">
              <a:buNone/>
              <a:defRPr/>
            </a:lvl4pPr>
            <a:lvl5pPr marL="1592663" indent="0">
              <a:buNone/>
              <a:defRPr/>
            </a:lvl5pPr>
          </a:lstStyle>
          <a:p>
            <a:pPr lvl="0"/>
            <a:r>
              <a:rPr lang="pt-BR" dirty="0"/>
              <a:t>E-mail</a:t>
            </a:r>
            <a:endParaRPr lang="en-U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D5BDD5E-F237-C630-1835-D6538F38D5BE}"/>
              </a:ext>
            </a:extLst>
          </p:cNvPr>
          <p:cNvGrpSpPr/>
          <p:nvPr/>
        </p:nvGrpSpPr>
        <p:grpSpPr>
          <a:xfrm>
            <a:off x="192771" y="199608"/>
            <a:ext cx="1824878" cy="765690"/>
            <a:chOff x="5483767" y="399216"/>
            <a:chExt cx="3649756" cy="1531379"/>
          </a:xfrm>
        </p:grpSpPr>
        <p:pic>
          <p:nvPicPr>
            <p:cNvPr id="90" name="Picture 8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A13630A5-644E-5081-0627-91C84903B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576" y="399216"/>
              <a:ext cx="3542947" cy="1323968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FCD18AC-AA3A-63D3-2205-EB89D5C037A6}"/>
                </a:ext>
              </a:extLst>
            </p:cNvPr>
            <p:cNvSpPr txBox="1"/>
            <p:nvPr/>
          </p:nvSpPr>
          <p:spPr>
            <a:xfrm>
              <a:off x="5483767" y="1576651"/>
              <a:ext cx="2462854" cy="35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0" dirty="0">
                  <a:solidFill>
                    <a:schemeClr val="bg1"/>
                  </a:solidFill>
                  <a:latin typeface="Montserrat" panose="00000500000000000000" pitchFamily="2" charset="0"/>
                </a:rPr>
                <a:t>ENERGIA QUE TRANSFORMA</a:t>
              </a:r>
              <a:endParaRPr lang="en-US" sz="55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18249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093D0D-3FA0-65AE-0DDF-A403EFB699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6975"/>
          <a:stretch/>
        </p:blipFill>
        <p:spPr>
          <a:xfrm>
            <a:off x="0" y="4749536"/>
            <a:ext cx="9144000" cy="393965"/>
          </a:xfrm>
          <a:prstGeom prst="rect">
            <a:avLst/>
          </a:prstGeom>
        </p:spPr>
      </p:pic>
      <p:sp>
        <p:nvSpPr>
          <p:cNvPr id="8" name="Espaço Reservado para Número de Slide 4">
            <a:extLst>
              <a:ext uri="{FF2B5EF4-FFF2-40B4-BE49-F238E27FC236}">
                <a16:creationId xmlns:a16="http://schemas.microsoft.com/office/drawing/2014/main" id="{E034690E-F0B2-3242-7FD7-FB5C33633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0298" y="4857750"/>
            <a:ext cx="272143" cy="183358"/>
          </a:xfrm>
          <a:prstGeom prst="rect">
            <a:avLst/>
          </a:prstGeom>
        </p:spPr>
        <p:txBody>
          <a:bodyPr lIns="79635" tIns="39818" rIns="79635" bIns="39818" anchor="b"/>
          <a:lstStyle>
            <a:lvl1pPr algn="r">
              <a:defRPr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720F3D4-9C96-4D8D-245B-BEF3FE7D5E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9" y="4820408"/>
            <a:ext cx="591026" cy="220700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7926F3F1-C01E-2382-609E-3D0743C8FE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8" y="-267514"/>
            <a:ext cx="914174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hf hdr="0" ftr="0" dt="0"/>
  <p:txStyles>
    <p:titleStyle>
      <a:lvl1pPr algn="ctr" defTabSz="796332" rtl="0" eaLnBrk="1" latinLnBrk="0" hangingPunct="1">
        <a:spcBef>
          <a:spcPct val="0"/>
        </a:spcBef>
        <a:buNone/>
        <a:defRPr sz="3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8625" indent="-298625" algn="l" defTabSz="796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19" indent="-248854" algn="l" defTabSz="7963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5415" indent="-199083" algn="l" defTabSz="796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93580" indent="-199083" algn="l" defTabSz="796332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91746" indent="-199083" algn="l" defTabSz="796332" rtl="0" eaLnBrk="1" latinLnBrk="0" hangingPunct="1">
        <a:spcBef>
          <a:spcPct val="20000"/>
        </a:spcBef>
        <a:buFont typeface="Arial" panose="020B0604020202020204" pitchFamily="34" charset="0"/>
        <a:buChar char="»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89910" indent="-199083" algn="l" defTabSz="796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88076" indent="-199083" algn="l" defTabSz="796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2986242" indent="-199083" algn="l" defTabSz="796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384408" indent="-199083" algn="l" defTabSz="796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796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8166" algn="l" defTabSz="796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6332" algn="l" defTabSz="796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4497" algn="l" defTabSz="796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2663" algn="l" defTabSz="796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0827" algn="l" defTabSz="796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8993" algn="l" defTabSz="796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7159" algn="l" defTabSz="796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85325" algn="l" defTabSz="796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cid:E371C721-779D-410D-8C2D-1A431F72C1AC" TargetMode="External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svg"/><Relationship Id="rId11" Type="http://schemas.openxmlformats.org/officeDocument/2006/relationships/image" Target="../media/image24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4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2.svg"/><Relationship Id="rId7" Type="http://schemas.openxmlformats.org/officeDocument/2006/relationships/image" Target="../media/image2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48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487B06-C2E9-DEED-0C0E-E280ABDD0E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Viii</a:t>
            </a:r>
            <a:r>
              <a:rPr lang="pt-BR" dirty="0"/>
              <a:t> fórum Cogen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A199049-EBBD-D906-A8B1-4A882A6F1C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>
                <a:solidFill>
                  <a:schemeClr val="accent3"/>
                </a:solidFill>
              </a:rPr>
              <a:t>Painel IV: Segurança Energética e </a:t>
            </a:r>
          </a:p>
          <a:p>
            <a:r>
              <a:rPr lang="pt-BR" dirty="0">
                <a:solidFill>
                  <a:schemeClr val="accent3"/>
                </a:solidFill>
              </a:rPr>
              <a:t>Atributos da Cogeração a Gás Natural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7F2D9-0E6F-5688-D4EB-CF6EE4F91A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pt-BR" sz="900" dirty="0"/>
              <a:t>26 de Setembro de 2024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91610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50D6FF-8754-D2FF-0E86-3DC41EBDA4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Felipe Ruy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E1CAA-AB54-CF3F-CBBA-1FBCD74A1E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(11) 99105-3088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D3F38-8393-8864-6A09-AC69F89721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fruy@maisenergia.com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5FCBA3-960E-8FF6-72F9-2E6A417125E6}"/>
              </a:ext>
            </a:extLst>
          </p:cNvPr>
          <p:cNvSpPr txBox="1"/>
          <p:nvPr/>
        </p:nvSpPr>
        <p:spPr>
          <a:xfrm>
            <a:off x="5892798" y="2139702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</a:rPr>
              <a:t>OBRIGADO!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pic>
        <p:nvPicPr>
          <p:cNvPr id="15" name="Imagem 2" descr="Forma&#10;&#10;Descrição gerada automaticamente com confiança baixa">
            <a:extLst>
              <a:ext uri="{FF2B5EF4-FFF2-40B4-BE49-F238E27FC236}">
                <a16:creationId xmlns:a16="http://schemas.microsoft.com/office/drawing/2014/main" id="{241108BC-580E-906A-8551-DD435C2AF7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157" y="267494"/>
            <a:ext cx="43723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23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636DFF-C4AC-D697-E8CC-4919587215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300000"/>
              </a:lnSpc>
            </a:pPr>
            <a:r>
              <a:rPr lang="pt-BR" sz="1200" dirty="0"/>
              <a:t>COGERAÇÃO</a:t>
            </a:r>
          </a:p>
          <a:p>
            <a:pPr>
              <a:lnSpc>
                <a:spcPct val="300000"/>
              </a:lnSpc>
            </a:pPr>
            <a:r>
              <a:rPr lang="pt-BR" sz="1200" dirty="0"/>
              <a:t>PRINCIPAIS EQUIPAMENTOS</a:t>
            </a:r>
          </a:p>
          <a:p>
            <a:pPr>
              <a:lnSpc>
                <a:spcPct val="300000"/>
              </a:lnSpc>
            </a:pPr>
            <a:r>
              <a:rPr lang="pt-BR" sz="1200" dirty="0"/>
              <a:t>APLICAÇÕES PRÁTICAS</a:t>
            </a:r>
          </a:p>
          <a:p>
            <a:pPr>
              <a:lnSpc>
                <a:spcPct val="300000"/>
              </a:lnSpc>
            </a:pPr>
            <a:r>
              <a:rPr lang="pt-BR" sz="1200" dirty="0"/>
              <a:t>VANTAGENS E DIFERENCIAIS</a:t>
            </a:r>
          </a:p>
          <a:p>
            <a:pPr>
              <a:lnSpc>
                <a:spcPct val="300000"/>
              </a:lnSpc>
            </a:pPr>
            <a:r>
              <a:rPr lang="pt-BR" sz="1200" dirty="0"/>
              <a:t>OPORTUNIDADES DE MERCADO</a:t>
            </a:r>
          </a:p>
          <a:p>
            <a:pPr>
              <a:lnSpc>
                <a:spcPct val="300000"/>
              </a:lnSpc>
            </a:pPr>
            <a:r>
              <a:rPr lang="pt-BR" sz="1200" dirty="0"/>
              <a:t>ESTRUTURAÇÃO DA SOLUÇÃO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0D8A31-6844-FB4D-DF60-42103734B0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43C60EE-ECEF-EDA5-4D15-8A5111D34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430738"/>
            <a:ext cx="5283063" cy="341912"/>
          </a:xfrm>
        </p:spPr>
        <p:txBody>
          <a:bodyPr/>
          <a:lstStyle/>
          <a:p>
            <a:r>
              <a:rPr lang="pt-BR" cap="all" dirty="0">
                <a:solidFill>
                  <a:schemeClr val="accent3"/>
                </a:solidFill>
              </a:rPr>
              <a:t>Painel IV – Atributos da Cogeração</a:t>
            </a:r>
            <a:endParaRPr lang="en-US" cap="all" dirty="0"/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D829B59A-B027-9E74-9E6A-30754F5089D4}"/>
              </a:ext>
            </a:extLst>
          </p:cNvPr>
          <p:cNvSpPr/>
          <p:nvPr/>
        </p:nvSpPr>
        <p:spPr>
          <a:xfrm rot="10800000">
            <a:off x="5049070" y="989696"/>
            <a:ext cx="3939902" cy="3939902"/>
          </a:xfrm>
          <a:prstGeom prst="teardrop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ross 22">
            <a:extLst>
              <a:ext uri="{FF2B5EF4-FFF2-40B4-BE49-F238E27FC236}">
                <a16:creationId xmlns:a16="http://schemas.microsoft.com/office/drawing/2014/main" id="{82131E72-1F67-601B-D917-2E13ABD84A6E}"/>
              </a:ext>
            </a:extLst>
          </p:cNvPr>
          <p:cNvSpPr/>
          <p:nvPr/>
        </p:nvSpPr>
        <p:spPr>
          <a:xfrm>
            <a:off x="4994523" y="4443958"/>
            <a:ext cx="540000" cy="540000"/>
          </a:xfrm>
          <a:prstGeom prst="plus">
            <a:avLst>
              <a:gd name="adj" fmla="val 34406"/>
            </a:avLst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ross 23">
            <a:extLst>
              <a:ext uri="{FF2B5EF4-FFF2-40B4-BE49-F238E27FC236}">
                <a16:creationId xmlns:a16="http://schemas.microsoft.com/office/drawing/2014/main" id="{CFC82E84-73AE-8744-7689-DA2FF4148A44}"/>
              </a:ext>
            </a:extLst>
          </p:cNvPr>
          <p:cNvSpPr/>
          <p:nvPr/>
        </p:nvSpPr>
        <p:spPr>
          <a:xfrm>
            <a:off x="4971663" y="4425637"/>
            <a:ext cx="540000" cy="540000"/>
          </a:xfrm>
          <a:prstGeom prst="plus">
            <a:avLst>
              <a:gd name="adj" fmla="val 34406"/>
            </a:avLst>
          </a:pr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84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19D5F5-3F21-6361-146D-E57AA6E25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1000" dirty="0">
                <a:solidFill>
                  <a:schemeClr val="accent5">
                    <a:lumMod val="75000"/>
                  </a:schemeClr>
                </a:solidFill>
              </a:rPr>
              <a:t>“Cogeração é o processo de produção de duas ou mais formas de energia através da utilização de uma única fonte combustível.”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8CDF0D-29C8-4A52-D1F5-A62B8DFB79D8}"/>
              </a:ext>
            </a:extLst>
          </p:cNvPr>
          <p:cNvSpPr txBox="1"/>
          <p:nvPr/>
        </p:nvSpPr>
        <p:spPr>
          <a:xfrm>
            <a:off x="568286" y="4102238"/>
            <a:ext cx="1732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FONTE COMBUSTÍVEL</a:t>
            </a:r>
            <a:endParaRPr lang="en-US" sz="10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212575-59BE-6119-AF0A-87BF46F78DF6}"/>
              </a:ext>
            </a:extLst>
          </p:cNvPr>
          <p:cNvGrpSpPr>
            <a:grpSpLocks noChangeAspect="1"/>
          </p:cNvGrpSpPr>
          <p:nvPr/>
        </p:nvGrpSpPr>
        <p:grpSpPr>
          <a:xfrm>
            <a:off x="2543534" y="1597300"/>
            <a:ext cx="1092362" cy="1961282"/>
            <a:chOff x="2480435" y="4203848"/>
            <a:chExt cx="471086" cy="40367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Chevron 10">
              <a:extLst>
                <a:ext uri="{FF2B5EF4-FFF2-40B4-BE49-F238E27FC236}">
                  <a16:creationId xmlns:a16="http://schemas.microsoft.com/office/drawing/2014/main" id="{725D8FD3-811A-7CAA-2612-DB382513A4C7}"/>
                </a:ext>
              </a:extLst>
            </p:cNvPr>
            <p:cNvSpPr/>
            <p:nvPr/>
          </p:nvSpPr>
          <p:spPr>
            <a:xfrm>
              <a:off x="2480435" y="4203848"/>
              <a:ext cx="294349" cy="403677"/>
            </a:xfrm>
            <a:prstGeom prst="chevron">
              <a:avLst>
                <a:gd name="adj" fmla="val 6932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Montserrat" pitchFamily="2" charset="0"/>
              </a:endParaRPr>
            </a:p>
          </p:txBody>
        </p:sp>
        <p:sp>
          <p:nvSpPr>
            <p:cNvPr id="22" name="Chevron 11">
              <a:extLst>
                <a:ext uri="{FF2B5EF4-FFF2-40B4-BE49-F238E27FC236}">
                  <a16:creationId xmlns:a16="http://schemas.microsoft.com/office/drawing/2014/main" id="{432EB23D-6790-52C6-143C-3DD3EA5AB171}"/>
                </a:ext>
              </a:extLst>
            </p:cNvPr>
            <p:cNvSpPr/>
            <p:nvPr/>
          </p:nvSpPr>
          <p:spPr>
            <a:xfrm>
              <a:off x="2657172" y="4203848"/>
              <a:ext cx="294349" cy="403677"/>
            </a:xfrm>
            <a:prstGeom prst="chevron">
              <a:avLst>
                <a:gd name="adj" fmla="val 69322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Montserrat" pitchFamily="2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F44F8F7-764A-580E-9D7E-9F6F2C96486E}"/>
              </a:ext>
            </a:extLst>
          </p:cNvPr>
          <p:cNvSpPr txBox="1"/>
          <p:nvPr/>
        </p:nvSpPr>
        <p:spPr>
          <a:xfrm>
            <a:off x="1480779" y="2374461"/>
            <a:ext cx="873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Gás</a:t>
            </a:r>
            <a:r>
              <a:rPr lang="en-US" sz="600" i="1" dirty="0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 Natural</a:t>
            </a:r>
            <a:endParaRPr lang="en-US" sz="6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638802-9B4D-116F-EE07-C43B209BA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53" t="2766" r="22969" b="1775"/>
          <a:stretch/>
        </p:blipFill>
        <p:spPr>
          <a:xfrm>
            <a:off x="494612" y="2116571"/>
            <a:ext cx="922740" cy="922740"/>
          </a:xfrm>
          <a:prstGeom prst="ellipse">
            <a:avLst/>
          </a:prstGeom>
          <a:ln w="6350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bevelT w="0" h="0"/>
            <a:contourClr>
              <a:srgbClr val="333333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C648AE-A10D-9680-7931-C633268C6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2" t="-307" r="14045" b="308"/>
          <a:stretch/>
        </p:blipFill>
        <p:spPr>
          <a:xfrm>
            <a:off x="1439520" y="1484575"/>
            <a:ext cx="923581" cy="922740"/>
          </a:xfrm>
          <a:prstGeom prst="ellipse">
            <a:avLst/>
          </a:prstGeom>
          <a:ln w="6350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bevelT w="0" h="0"/>
            <a:contourClr>
              <a:srgbClr val="333333"/>
            </a:contourClr>
          </a:sp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BD4B0BF-8D2E-E02F-A9F0-D29DEBEBB6DC}"/>
              </a:ext>
            </a:extLst>
          </p:cNvPr>
          <p:cNvSpPr txBox="1"/>
          <p:nvPr/>
        </p:nvSpPr>
        <p:spPr>
          <a:xfrm>
            <a:off x="609973" y="3038856"/>
            <a:ext cx="716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Biogás</a:t>
            </a:r>
            <a:endParaRPr lang="en-US" sz="600" i="1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  <a:p>
            <a:pPr algn="ctr"/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Biometano</a:t>
            </a:r>
            <a:endParaRPr lang="en-US" sz="6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AFA9BE0-B98D-4C56-B775-108928F587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13" t="13891" r="34837" b="3420"/>
          <a:stretch/>
        </p:blipFill>
        <p:spPr>
          <a:xfrm>
            <a:off x="1436341" y="2708164"/>
            <a:ext cx="923581" cy="926045"/>
          </a:xfrm>
          <a:prstGeom prst="ellipse">
            <a:avLst/>
          </a:prstGeom>
          <a:ln w="6350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bevelT w="0" h="0"/>
            <a:contourClr>
              <a:srgbClr val="333333"/>
            </a:contourClr>
          </a:sp3d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71DFAA0-039D-D126-A27C-231853752E8E}"/>
              </a:ext>
            </a:extLst>
          </p:cNvPr>
          <p:cNvSpPr txBox="1"/>
          <p:nvPr/>
        </p:nvSpPr>
        <p:spPr>
          <a:xfrm>
            <a:off x="1461497" y="3630449"/>
            <a:ext cx="873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Biomassa</a:t>
            </a:r>
            <a:endParaRPr lang="en-US" sz="6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pic>
        <p:nvPicPr>
          <p:cNvPr id="39" name="Picture 2" descr="Resultado de imagem para turbina a vapor">
            <a:extLst>
              <a:ext uri="{FF2B5EF4-FFF2-40B4-BE49-F238E27FC236}">
                <a16:creationId xmlns:a16="http://schemas.microsoft.com/office/drawing/2014/main" id="{4266156A-87B3-0EA1-944D-27607B745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t="55" r="332" b="225"/>
          <a:stretch/>
        </p:blipFill>
        <p:spPr bwMode="auto">
          <a:xfrm>
            <a:off x="4788024" y="1582183"/>
            <a:ext cx="899999" cy="900000"/>
          </a:xfrm>
          <a:prstGeom prst="ellipse">
            <a:avLst/>
          </a:prstGeom>
          <a:ln w="6350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bevelT w="0" h="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01B732-2513-25D7-870E-EA6B9AE9C9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5" r="8349"/>
          <a:stretch/>
        </p:blipFill>
        <p:spPr>
          <a:xfrm>
            <a:off x="3728772" y="1570593"/>
            <a:ext cx="899998" cy="900000"/>
          </a:xfrm>
          <a:prstGeom prst="ellipse">
            <a:avLst/>
          </a:prstGeom>
          <a:ln w="6350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bevelT w="0" h="0"/>
            <a:contourClr>
              <a:srgbClr val="333333"/>
            </a:contourClr>
          </a:sp3d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DB59BB3-8F2A-C8BD-1D66-0C023FE50D48}"/>
              </a:ext>
            </a:extLst>
          </p:cNvPr>
          <p:cNvSpPr txBox="1"/>
          <p:nvPr/>
        </p:nvSpPr>
        <p:spPr>
          <a:xfrm>
            <a:off x="3744009" y="2480853"/>
            <a:ext cx="873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Motogeradores</a:t>
            </a:r>
            <a:endParaRPr lang="en-US" sz="6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571DED-F0CB-15B0-F5E1-2BACE30E61CD}"/>
              </a:ext>
            </a:extLst>
          </p:cNvPr>
          <p:cNvSpPr txBox="1"/>
          <p:nvPr/>
        </p:nvSpPr>
        <p:spPr>
          <a:xfrm>
            <a:off x="4800687" y="2475546"/>
            <a:ext cx="873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Turbogeradores</a:t>
            </a:r>
            <a:endParaRPr lang="en-US" sz="6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9FD9F8-70B7-3F7F-15FD-321F41B8B539}"/>
              </a:ext>
            </a:extLst>
          </p:cNvPr>
          <p:cNvGrpSpPr>
            <a:grpSpLocks noChangeAspect="1"/>
          </p:cNvGrpSpPr>
          <p:nvPr/>
        </p:nvGrpSpPr>
        <p:grpSpPr>
          <a:xfrm>
            <a:off x="5796136" y="1597300"/>
            <a:ext cx="1092362" cy="1961282"/>
            <a:chOff x="2480435" y="4203848"/>
            <a:chExt cx="471086" cy="40367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6" name="Chevron 10">
              <a:extLst>
                <a:ext uri="{FF2B5EF4-FFF2-40B4-BE49-F238E27FC236}">
                  <a16:creationId xmlns:a16="http://schemas.microsoft.com/office/drawing/2014/main" id="{18AD2596-E9D1-2104-BECD-6F326520C1A7}"/>
                </a:ext>
              </a:extLst>
            </p:cNvPr>
            <p:cNvSpPr/>
            <p:nvPr/>
          </p:nvSpPr>
          <p:spPr>
            <a:xfrm>
              <a:off x="2480435" y="4203848"/>
              <a:ext cx="294349" cy="403677"/>
            </a:xfrm>
            <a:prstGeom prst="chevron">
              <a:avLst>
                <a:gd name="adj" fmla="val 69322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Montserrat" pitchFamily="2" charset="0"/>
              </a:endParaRPr>
            </a:p>
          </p:txBody>
        </p:sp>
        <p:sp>
          <p:nvSpPr>
            <p:cNvPr id="47" name="Chevron 11">
              <a:extLst>
                <a:ext uri="{FF2B5EF4-FFF2-40B4-BE49-F238E27FC236}">
                  <a16:creationId xmlns:a16="http://schemas.microsoft.com/office/drawing/2014/main" id="{AFA11CA4-13EA-0C8D-8838-0CEA7A13D04A}"/>
                </a:ext>
              </a:extLst>
            </p:cNvPr>
            <p:cNvSpPr/>
            <p:nvPr/>
          </p:nvSpPr>
          <p:spPr>
            <a:xfrm>
              <a:off x="2657172" y="4203848"/>
              <a:ext cx="294349" cy="403677"/>
            </a:xfrm>
            <a:prstGeom prst="chevron">
              <a:avLst>
                <a:gd name="adj" fmla="val 6932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Montserrat" pitchFamily="2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64066B2-FC02-D8AF-1104-438293188633}"/>
              </a:ext>
            </a:extLst>
          </p:cNvPr>
          <p:cNvSpPr txBox="1"/>
          <p:nvPr/>
        </p:nvSpPr>
        <p:spPr>
          <a:xfrm>
            <a:off x="6681132" y="4102237"/>
            <a:ext cx="2308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FORNECIMENTO DE ENERGIA</a:t>
            </a:r>
            <a:endParaRPr lang="en-US" sz="10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FAD4B78-D819-9ECA-C29F-A82D7ADED994}"/>
              </a:ext>
            </a:extLst>
          </p:cNvPr>
          <p:cNvSpPr/>
          <p:nvPr/>
        </p:nvSpPr>
        <p:spPr>
          <a:xfrm>
            <a:off x="7470072" y="1365934"/>
            <a:ext cx="756000" cy="756000"/>
          </a:xfrm>
          <a:prstGeom prst="ellipse">
            <a:avLst/>
          </a:pr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latin typeface="Montserrat" pitchFamily="2" charset="0"/>
            </a:endParaRPr>
          </a:p>
        </p:txBody>
      </p:sp>
      <p:sp useBgFill="1">
        <p:nvSpPr>
          <p:cNvPr id="56" name="TextBox 55">
            <a:extLst>
              <a:ext uri="{FF2B5EF4-FFF2-40B4-BE49-F238E27FC236}">
                <a16:creationId xmlns:a16="http://schemas.microsoft.com/office/drawing/2014/main" id="{B7366A34-C3C7-10B5-D115-449026CD654C}"/>
              </a:ext>
            </a:extLst>
          </p:cNvPr>
          <p:cNvSpPr txBox="1"/>
          <p:nvPr/>
        </p:nvSpPr>
        <p:spPr>
          <a:xfrm>
            <a:off x="7411438" y="2040496"/>
            <a:ext cx="873268" cy="184666"/>
          </a:xfrm>
          <a:prstGeom prst="rect">
            <a:avLst/>
          </a:prstGeom>
          <a:ln w="63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Energia </a:t>
            </a:r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Elétrica</a:t>
            </a:r>
            <a:endParaRPr lang="en-US" sz="6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69A81C-4979-8247-C801-DC1E9B11BFCC}"/>
              </a:ext>
            </a:extLst>
          </p:cNvPr>
          <p:cNvSpPr txBox="1"/>
          <p:nvPr/>
        </p:nvSpPr>
        <p:spPr>
          <a:xfrm>
            <a:off x="6961932" y="2920026"/>
            <a:ext cx="873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Água</a:t>
            </a:r>
            <a:r>
              <a:rPr lang="en-US" sz="600" i="1" dirty="0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 </a:t>
            </a:r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Quente</a:t>
            </a:r>
            <a:endParaRPr lang="en-US" sz="6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0557433-9913-3993-088F-1D372E66F187}"/>
              </a:ext>
            </a:extLst>
          </p:cNvPr>
          <p:cNvSpPr txBox="1"/>
          <p:nvPr/>
        </p:nvSpPr>
        <p:spPr>
          <a:xfrm>
            <a:off x="7899182" y="2920026"/>
            <a:ext cx="873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Água</a:t>
            </a:r>
            <a:r>
              <a:rPr lang="en-US" sz="600" i="1" dirty="0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 Gelada</a:t>
            </a:r>
            <a:endParaRPr lang="en-US" sz="6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9C2B0E6-EB44-FDCB-534B-610F9A637BE5}"/>
              </a:ext>
            </a:extLst>
          </p:cNvPr>
          <p:cNvSpPr txBox="1"/>
          <p:nvPr/>
        </p:nvSpPr>
        <p:spPr>
          <a:xfrm>
            <a:off x="7899182" y="3537318"/>
            <a:ext cx="873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Ar</a:t>
            </a:r>
            <a:r>
              <a:rPr lang="en-US" sz="600" i="1" dirty="0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 </a:t>
            </a:r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Quente</a:t>
            </a:r>
            <a:endParaRPr lang="en-US" sz="6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B0EFB4-6533-457D-A870-6E729730E57F}"/>
              </a:ext>
            </a:extLst>
          </p:cNvPr>
          <p:cNvSpPr txBox="1"/>
          <p:nvPr/>
        </p:nvSpPr>
        <p:spPr>
          <a:xfrm>
            <a:off x="6961932" y="3537318"/>
            <a:ext cx="873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Vapor</a:t>
            </a:r>
            <a:endParaRPr lang="en-US" sz="6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0E352F9-48E2-6425-6C2E-D227B5BD7553}"/>
              </a:ext>
            </a:extLst>
          </p:cNvPr>
          <p:cNvSpPr/>
          <p:nvPr/>
        </p:nvSpPr>
        <p:spPr>
          <a:xfrm>
            <a:off x="6961932" y="2330501"/>
            <a:ext cx="1810518" cy="1542416"/>
          </a:xfrm>
          <a:prstGeom prst="rect">
            <a:avLst/>
          </a:prstGeom>
          <a:noFill/>
          <a:ln w="635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0"/>
            </a:endParaRPr>
          </a:p>
        </p:txBody>
      </p:sp>
      <p:sp useBgFill="1">
        <p:nvSpPr>
          <p:cNvPr id="62" name="TextBox 61">
            <a:extLst>
              <a:ext uri="{FF2B5EF4-FFF2-40B4-BE49-F238E27FC236}">
                <a16:creationId xmlns:a16="http://schemas.microsoft.com/office/drawing/2014/main" id="{25AF9817-A304-6C1F-5A94-0828CAD21F64}"/>
              </a:ext>
            </a:extLst>
          </p:cNvPr>
          <p:cNvSpPr txBox="1"/>
          <p:nvPr/>
        </p:nvSpPr>
        <p:spPr>
          <a:xfrm>
            <a:off x="7398566" y="3765195"/>
            <a:ext cx="873268" cy="184666"/>
          </a:xfrm>
          <a:prstGeom prst="rect">
            <a:avLst/>
          </a:prstGeom>
          <a:ln w="63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Energia </a:t>
            </a:r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Térmica</a:t>
            </a:r>
            <a:endParaRPr lang="en-US" sz="6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D23E1-ADC3-D69F-CCA5-C4C256E301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 QUE É COGERAÇÃO?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CAA4CFE-80C5-AC6C-969A-76F776E1BC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SOLUÇÃO ENERGÉTICA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7D790-C451-752A-B281-7951E7C7EA93}"/>
              </a:ext>
            </a:extLst>
          </p:cNvPr>
          <p:cNvSpPr txBox="1"/>
          <p:nvPr/>
        </p:nvSpPr>
        <p:spPr>
          <a:xfrm>
            <a:off x="3847477" y="4102238"/>
            <a:ext cx="1732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EQUIPAMENTOS PARA TRANSFORMAÇÃO</a:t>
            </a:r>
            <a:endParaRPr lang="en-US" sz="10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pic>
        <p:nvPicPr>
          <p:cNvPr id="7" name="Picture 6" descr="caldeira-recuperacao-calor.png">
            <a:extLst>
              <a:ext uri="{FF2B5EF4-FFF2-40B4-BE49-F238E27FC236}">
                <a16:creationId xmlns:a16="http://schemas.microsoft.com/office/drawing/2014/main" id="{1824DD06-4157-A564-0C68-8223565655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72" y="2780734"/>
            <a:ext cx="900000" cy="900000"/>
          </a:xfrm>
          <a:prstGeom prst="rect">
            <a:avLst/>
          </a:prstGeom>
        </p:spPr>
      </p:pic>
      <p:pic>
        <p:nvPicPr>
          <p:cNvPr id="8" name="Picture 7" descr="absorcao-simples.png">
            <a:extLst>
              <a:ext uri="{FF2B5EF4-FFF2-40B4-BE49-F238E27FC236}">
                <a16:creationId xmlns:a16="http://schemas.microsoft.com/office/drawing/2014/main" id="{33209805-FB91-C870-AEB4-DE931003C1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40" y="2784547"/>
            <a:ext cx="900000" cy="8923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8DD599-B5D8-A745-F459-F4A7642E3275}"/>
              </a:ext>
            </a:extLst>
          </p:cNvPr>
          <p:cNvSpPr txBox="1"/>
          <p:nvPr/>
        </p:nvSpPr>
        <p:spPr>
          <a:xfrm>
            <a:off x="3744009" y="3707359"/>
            <a:ext cx="873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Caldeira</a:t>
            </a:r>
            <a:r>
              <a:rPr lang="en-US" sz="600" i="1" dirty="0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 HRSG</a:t>
            </a:r>
            <a:endParaRPr lang="en-US" sz="6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0B9E9-1499-2D7A-B3CA-769F08E8B935}"/>
              </a:ext>
            </a:extLst>
          </p:cNvPr>
          <p:cNvSpPr txBox="1"/>
          <p:nvPr/>
        </p:nvSpPr>
        <p:spPr>
          <a:xfrm>
            <a:off x="4800687" y="3702052"/>
            <a:ext cx="873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Chiller </a:t>
            </a:r>
            <a:r>
              <a:rPr lang="en-US" sz="600" i="1" dirty="0" err="1">
                <a:solidFill>
                  <a:schemeClr val="accent2"/>
                </a:solidFill>
                <a:latin typeface="Montserrat" pitchFamily="2" charset="0"/>
                <a:cs typeface="Helvetica Neue"/>
              </a:rPr>
              <a:t>Absorção</a:t>
            </a:r>
            <a:endParaRPr lang="en-US" sz="600" i="1" baseline="30000" dirty="0">
              <a:solidFill>
                <a:schemeClr val="accent2"/>
              </a:solidFill>
              <a:latin typeface="Montserrat" pitchFamily="2" charset="0"/>
              <a:cs typeface="Helvetica Neue"/>
            </a:endParaRPr>
          </a:p>
        </p:txBody>
      </p:sp>
      <p:pic>
        <p:nvPicPr>
          <p:cNvPr id="14" name="Graphic 13" descr="Lightning bolt with solid fill">
            <a:extLst>
              <a:ext uri="{FF2B5EF4-FFF2-40B4-BE49-F238E27FC236}">
                <a16:creationId xmlns:a16="http://schemas.microsoft.com/office/drawing/2014/main" id="{409EE4B1-DB41-2FDF-4ED0-77B0851D09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41080" y="1453389"/>
            <a:ext cx="813984" cy="534437"/>
          </a:xfrm>
          <a:prstGeom prst="rect">
            <a:avLst/>
          </a:prstGeom>
        </p:spPr>
      </p:pic>
      <p:pic>
        <p:nvPicPr>
          <p:cNvPr id="16" name="Graphic 15" descr="Thermometer with solid fill">
            <a:extLst>
              <a:ext uri="{FF2B5EF4-FFF2-40B4-BE49-F238E27FC236}">
                <a16:creationId xmlns:a16="http://schemas.microsoft.com/office/drawing/2014/main" id="{504BAC4C-26EC-BF2A-ABC3-40BB560E78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66991" y="2429098"/>
            <a:ext cx="463149" cy="463149"/>
          </a:xfrm>
          <a:prstGeom prst="rect">
            <a:avLst/>
          </a:prstGeom>
        </p:spPr>
      </p:pic>
      <p:pic>
        <p:nvPicPr>
          <p:cNvPr id="19" name="Graphic 18" descr="Windy with solid fill">
            <a:extLst>
              <a:ext uri="{FF2B5EF4-FFF2-40B4-BE49-F238E27FC236}">
                <a16:creationId xmlns:a16="http://schemas.microsoft.com/office/drawing/2014/main" id="{35189057-446F-8BD0-44C8-484C96AAB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21909" y="3183831"/>
            <a:ext cx="448649" cy="448649"/>
          </a:xfrm>
          <a:prstGeom prst="rect">
            <a:avLst/>
          </a:prstGeom>
        </p:spPr>
      </p:pic>
      <p:pic>
        <p:nvPicPr>
          <p:cNvPr id="30" name="Graphic 29" descr="Windy with solid fill">
            <a:extLst>
              <a:ext uri="{FF2B5EF4-FFF2-40B4-BE49-F238E27FC236}">
                <a16:creationId xmlns:a16="http://schemas.microsoft.com/office/drawing/2014/main" id="{38653885-D98F-4A4A-533E-CD4C5A5BC1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89492" y="3183831"/>
            <a:ext cx="448649" cy="448649"/>
          </a:xfrm>
          <a:prstGeom prst="rect">
            <a:avLst/>
          </a:prstGeom>
        </p:spPr>
      </p:pic>
      <p:pic>
        <p:nvPicPr>
          <p:cNvPr id="33" name="Graphic 32" descr="Snowflake with solid fill">
            <a:extLst>
              <a:ext uri="{FF2B5EF4-FFF2-40B4-BE49-F238E27FC236}">
                <a16:creationId xmlns:a16="http://schemas.microsoft.com/office/drawing/2014/main" id="{D5E4A1D9-5B70-B437-0EA6-5240BE46DC4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30233" y="2448457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75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>
            <a:extLst>
              <a:ext uri="{FF2B5EF4-FFF2-40B4-BE49-F238E27FC236}">
                <a16:creationId xmlns:a16="http://schemas.microsoft.com/office/drawing/2014/main" id="{FB13C31F-BC3A-C569-C686-FBC9283C0BE7}"/>
              </a:ext>
            </a:extLst>
          </p:cNvPr>
          <p:cNvSpPr/>
          <p:nvPr/>
        </p:nvSpPr>
        <p:spPr>
          <a:xfrm>
            <a:off x="251520" y="939172"/>
            <a:ext cx="4140000" cy="3574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F5144DC-A1AF-BCBB-8F3F-6C0D8FDF9449}"/>
              </a:ext>
            </a:extLst>
          </p:cNvPr>
          <p:cNvCxnSpPr>
            <a:cxnSpLocks/>
          </p:cNvCxnSpPr>
          <p:nvPr/>
        </p:nvCxnSpPr>
        <p:spPr>
          <a:xfrm flipH="1">
            <a:off x="251520" y="1668803"/>
            <a:ext cx="413130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3F5FAC3-A712-2E34-F25C-C7A3616FA0EF}"/>
              </a:ext>
            </a:extLst>
          </p:cNvPr>
          <p:cNvSpPr txBox="1"/>
          <p:nvPr/>
        </p:nvSpPr>
        <p:spPr>
          <a:xfrm>
            <a:off x="251520" y="1371268"/>
            <a:ext cx="849913" cy="2308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pPr algn="l"/>
            <a:r>
              <a:rPr lang="pt-BR" sz="900" dirty="0">
                <a:solidFill>
                  <a:schemeClr val="accent6"/>
                </a:solidFill>
                <a:latin typeface="+mn-lt"/>
              </a:rPr>
              <a:t>Modularidade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433E62-B801-7F3B-5836-01A77A43DFE8}"/>
              </a:ext>
            </a:extLst>
          </p:cNvPr>
          <p:cNvSpPr txBox="1"/>
          <p:nvPr/>
        </p:nvSpPr>
        <p:spPr>
          <a:xfrm>
            <a:off x="251520" y="1732494"/>
            <a:ext cx="1003801" cy="2308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pPr algn="l"/>
            <a:r>
              <a:rPr lang="pt-BR" sz="900" dirty="0">
                <a:solidFill>
                  <a:schemeClr val="accent6"/>
                </a:solidFill>
                <a:latin typeface="+mn-lt"/>
              </a:rPr>
              <a:t>Eficiência elétrica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5C17FFB-956A-CD72-1511-39537A94891A}"/>
              </a:ext>
            </a:extLst>
          </p:cNvPr>
          <p:cNvCxnSpPr>
            <a:cxnSpLocks/>
          </p:cNvCxnSpPr>
          <p:nvPr/>
        </p:nvCxnSpPr>
        <p:spPr>
          <a:xfrm flipH="1">
            <a:off x="251520" y="3193151"/>
            <a:ext cx="413130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188DAC10-8758-372B-4385-5B5018A2464D}"/>
              </a:ext>
            </a:extLst>
          </p:cNvPr>
          <p:cNvSpPr/>
          <p:nvPr/>
        </p:nvSpPr>
        <p:spPr>
          <a:xfrm>
            <a:off x="251521" y="2124409"/>
            <a:ext cx="14040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900" dirty="0">
                <a:solidFill>
                  <a:schemeClr val="accent6"/>
                </a:solidFill>
                <a:cs typeface="Helvetica Neue Light"/>
              </a:rPr>
              <a:t>Eficiência térmica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A003CC-C486-C1A8-8E16-4B7FA02B2836}"/>
              </a:ext>
            </a:extLst>
          </p:cNvPr>
          <p:cNvSpPr/>
          <p:nvPr/>
        </p:nvSpPr>
        <p:spPr>
          <a:xfrm>
            <a:off x="251521" y="2448048"/>
            <a:ext cx="1404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900" dirty="0">
                <a:solidFill>
                  <a:schemeClr val="accent6"/>
                </a:solidFill>
                <a:cs typeface="Helvetica Neue Light"/>
              </a:rPr>
              <a:t>Sensibilidade a variações de altitude e temperatura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F4B2FD3-7E05-DDAB-3D62-C65E8F154A2F}"/>
              </a:ext>
            </a:extLst>
          </p:cNvPr>
          <p:cNvSpPr/>
          <p:nvPr/>
        </p:nvSpPr>
        <p:spPr>
          <a:xfrm>
            <a:off x="251521" y="3317252"/>
            <a:ext cx="14040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900" dirty="0">
                <a:solidFill>
                  <a:schemeClr val="accent6"/>
                </a:solidFill>
                <a:cs typeface="Helvetica Neue Light"/>
              </a:rPr>
              <a:t>Mercado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CFAE325-8B06-D6E9-703A-4B1EAFDFFCA8}"/>
              </a:ext>
            </a:extLst>
          </p:cNvPr>
          <p:cNvSpPr/>
          <p:nvPr/>
        </p:nvSpPr>
        <p:spPr>
          <a:xfrm>
            <a:off x="251521" y="2897962"/>
            <a:ext cx="14040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900" dirty="0">
                <a:solidFill>
                  <a:schemeClr val="accent6"/>
                </a:solidFill>
                <a:cs typeface="Helvetica Neue Light"/>
              </a:rPr>
              <a:t>Balanço energético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C4F8D21-6693-8ECD-2A58-BB23AE1E4E1F}"/>
              </a:ext>
            </a:extLst>
          </p:cNvPr>
          <p:cNvCxnSpPr>
            <a:cxnSpLocks/>
          </p:cNvCxnSpPr>
          <p:nvPr/>
        </p:nvCxnSpPr>
        <p:spPr>
          <a:xfrm flipH="1">
            <a:off x="251520" y="2835100"/>
            <a:ext cx="413130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7D0F08B-D0D6-1FAD-7B88-3DB5BCE87E48}"/>
              </a:ext>
            </a:extLst>
          </p:cNvPr>
          <p:cNvCxnSpPr>
            <a:cxnSpLocks/>
          </p:cNvCxnSpPr>
          <p:nvPr/>
        </p:nvCxnSpPr>
        <p:spPr>
          <a:xfrm flipH="1">
            <a:off x="251520" y="2434521"/>
            <a:ext cx="413130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DA6ADEA-F773-0376-4841-514BA033B8C9}"/>
              </a:ext>
            </a:extLst>
          </p:cNvPr>
          <p:cNvCxnSpPr>
            <a:cxnSpLocks/>
          </p:cNvCxnSpPr>
          <p:nvPr/>
        </p:nvCxnSpPr>
        <p:spPr>
          <a:xfrm flipH="1">
            <a:off x="251520" y="2041030"/>
            <a:ext cx="413130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6E03B2-A963-0FCB-18AE-22BE89C00494}"/>
              </a:ext>
            </a:extLst>
          </p:cNvPr>
          <p:cNvCxnSpPr>
            <a:cxnSpLocks/>
          </p:cNvCxnSpPr>
          <p:nvPr/>
        </p:nvCxnSpPr>
        <p:spPr>
          <a:xfrm flipH="1">
            <a:off x="251520" y="3757302"/>
            <a:ext cx="413130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680C976-ACB4-D1C8-1F8F-56B8E995F99E}"/>
              </a:ext>
            </a:extLst>
          </p:cNvPr>
          <p:cNvCxnSpPr>
            <a:cxnSpLocks/>
          </p:cNvCxnSpPr>
          <p:nvPr/>
        </p:nvCxnSpPr>
        <p:spPr>
          <a:xfrm flipH="1">
            <a:off x="251520" y="1296576"/>
            <a:ext cx="413130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0A0C637-4DA3-36AC-E629-3217FC4C4542}"/>
              </a:ext>
            </a:extLst>
          </p:cNvPr>
          <p:cNvSpPr txBox="1"/>
          <p:nvPr/>
        </p:nvSpPr>
        <p:spPr>
          <a:xfrm>
            <a:off x="1946308" y="999199"/>
            <a:ext cx="894797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pt-BR" sz="1000" b="1" dirty="0" err="1">
                <a:latin typeface="+mn-lt"/>
              </a:rPr>
              <a:t>Motogerador</a:t>
            </a:r>
            <a:endParaRPr lang="pt-BR" sz="1000" b="1" dirty="0">
              <a:latin typeface="+mn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99573B-5A4D-6320-7413-AE5908C6660D}"/>
              </a:ext>
            </a:extLst>
          </p:cNvPr>
          <p:cNvSpPr txBox="1"/>
          <p:nvPr/>
        </p:nvSpPr>
        <p:spPr>
          <a:xfrm>
            <a:off x="3270941" y="999199"/>
            <a:ext cx="915635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pt-BR" sz="1000" b="1" dirty="0">
                <a:latin typeface="+mn-lt"/>
              </a:rPr>
              <a:t>Turbogerador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560F27-4729-3BD1-8211-93F5F70F45F6}"/>
              </a:ext>
            </a:extLst>
          </p:cNvPr>
          <p:cNvCxnSpPr>
            <a:cxnSpLocks/>
          </p:cNvCxnSpPr>
          <p:nvPr/>
        </p:nvCxnSpPr>
        <p:spPr>
          <a:xfrm flipV="1">
            <a:off x="251520" y="1310067"/>
            <a:ext cx="0" cy="3355105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BE0C5F9-5A8D-A8AF-5D53-E975D86724C0}"/>
              </a:ext>
            </a:extLst>
          </p:cNvPr>
          <p:cNvCxnSpPr>
            <a:cxnSpLocks/>
          </p:cNvCxnSpPr>
          <p:nvPr/>
        </p:nvCxnSpPr>
        <p:spPr>
          <a:xfrm flipV="1">
            <a:off x="3053523" y="1296576"/>
            <a:ext cx="0" cy="3368596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26C2B36-56CB-322A-0C88-C18722CC1364}"/>
              </a:ext>
            </a:extLst>
          </p:cNvPr>
          <p:cNvCxnSpPr>
            <a:cxnSpLocks/>
          </p:cNvCxnSpPr>
          <p:nvPr/>
        </p:nvCxnSpPr>
        <p:spPr>
          <a:xfrm flipV="1">
            <a:off x="4382823" y="1296576"/>
            <a:ext cx="0" cy="3368596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CAFB5D00-E23F-865F-2E97-AC0EFA57FABA}"/>
              </a:ext>
            </a:extLst>
          </p:cNvPr>
          <p:cNvSpPr/>
          <p:nvPr/>
        </p:nvSpPr>
        <p:spPr>
          <a:xfrm>
            <a:off x="1565708" y="2897962"/>
            <a:ext cx="16560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chemeClr val="accent6"/>
                </a:solidFill>
                <a:cs typeface="Helvetica Neue Light"/>
              </a:rPr>
              <a:t>Energia Elétrica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3A3E04D-CF91-EFCF-8263-81DA8131A2FE}"/>
              </a:ext>
            </a:extLst>
          </p:cNvPr>
          <p:cNvSpPr/>
          <p:nvPr/>
        </p:nvSpPr>
        <p:spPr>
          <a:xfrm>
            <a:off x="2900760" y="2897962"/>
            <a:ext cx="16560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chemeClr val="accent6"/>
                </a:solidFill>
                <a:cs typeface="Helvetica Neue Light"/>
              </a:rPr>
              <a:t>Energia Térmica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58BEF7F-79F4-F99E-0AC4-57C4E5AD955E}"/>
              </a:ext>
            </a:extLst>
          </p:cNvPr>
          <p:cNvSpPr/>
          <p:nvPr/>
        </p:nvSpPr>
        <p:spPr>
          <a:xfrm>
            <a:off x="1763708" y="3204278"/>
            <a:ext cx="1260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chemeClr val="accent6"/>
                </a:solidFill>
                <a:cs typeface="Helvetica Neue Light"/>
              </a:rPr>
              <a:t>Shopping Center, Edifícios Corporativos, Supermercado e Hotéis.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D308FB0-2E43-B811-8249-7A5E8FE3F4FD}"/>
              </a:ext>
            </a:extLst>
          </p:cNvPr>
          <p:cNvSpPr/>
          <p:nvPr/>
        </p:nvSpPr>
        <p:spPr>
          <a:xfrm>
            <a:off x="3025258" y="3204852"/>
            <a:ext cx="1386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chemeClr val="accent6"/>
                </a:solidFill>
                <a:cs typeface="Helvetica Neue Light"/>
              </a:rPr>
              <a:t>Indústria: cerâmica, pneus, papéis, bebidas, etc.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E4C9C28D-7066-E902-C214-48D10359B567}"/>
              </a:ext>
            </a:extLst>
          </p:cNvPr>
          <p:cNvCxnSpPr>
            <a:cxnSpLocks/>
          </p:cNvCxnSpPr>
          <p:nvPr/>
        </p:nvCxnSpPr>
        <p:spPr>
          <a:xfrm flipV="1">
            <a:off x="1721519" y="1297222"/>
            <a:ext cx="0" cy="336795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29E6DCB4-79EE-0A6A-D952-9B95A8E0DFBA}"/>
              </a:ext>
            </a:extLst>
          </p:cNvPr>
          <p:cNvCxnSpPr>
            <a:cxnSpLocks/>
          </p:cNvCxnSpPr>
          <p:nvPr/>
        </p:nvCxnSpPr>
        <p:spPr>
          <a:xfrm flipH="1">
            <a:off x="251520" y="4665578"/>
            <a:ext cx="413130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Rectangle 187">
            <a:extLst>
              <a:ext uri="{FF2B5EF4-FFF2-40B4-BE49-F238E27FC236}">
                <a16:creationId xmlns:a16="http://schemas.microsoft.com/office/drawing/2014/main" id="{F42660A4-B362-98E8-7B70-4B7BF771001A}"/>
              </a:ext>
            </a:extLst>
          </p:cNvPr>
          <p:cNvSpPr/>
          <p:nvPr/>
        </p:nvSpPr>
        <p:spPr>
          <a:xfrm>
            <a:off x="251521" y="4093098"/>
            <a:ext cx="14040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900" dirty="0">
                <a:solidFill>
                  <a:schemeClr val="accent6"/>
                </a:solidFill>
                <a:cs typeface="Helvetica Neue Light"/>
              </a:rPr>
              <a:t>Ilustração</a:t>
            </a:r>
          </a:p>
        </p:txBody>
      </p: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62DFDFC5-1BCF-BE44-E4FC-C9D44DA519BF}"/>
              </a:ext>
            </a:extLst>
          </p:cNvPr>
          <p:cNvGrpSpPr/>
          <p:nvPr/>
        </p:nvGrpSpPr>
        <p:grpSpPr>
          <a:xfrm flipH="1">
            <a:off x="5103772" y="1427410"/>
            <a:ext cx="3109597" cy="1397318"/>
            <a:chOff x="5516245" y="1635365"/>
            <a:chExt cx="3109597" cy="1397318"/>
          </a:xfrm>
        </p:grpSpPr>
        <p:sp>
          <p:nvSpPr>
            <p:cNvPr id="224" name="Arrow: Bent 223">
              <a:extLst>
                <a:ext uri="{FF2B5EF4-FFF2-40B4-BE49-F238E27FC236}">
                  <a16:creationId xmlns:a16="http://schemas.microsoft.com/office/drawing/2014/main" id="{840824CB-B979-20E5-F166-64A7BC91E8B2}"/>
                </a:ext>
              </a:extLst>
            </p:cNvPr>
            <p:cNvSpPr/>
            <p:nvPr/>
          </p:nvSpPr>
          <p:spPr>
            <a:xfrm rot="5400000" flipH="1">
              <a:off x="7166075" y="1861680"/>
              <a:ext cx="699619" cy="553149"/>
            </a:xfrm>
            <a:prstGeom prst="bentArrow">
              <a:avLst>
                <a:gd name="adj1" fmla="val 9353"/>
                <a:gd name="adj2" fmla="val 11013"/>
                <a:gd name="adj3" fmla="val 11769"/>
                <a:gd name="adj4" fmla="val 392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2" name="Arrow: Down 231">
              <a:extLst>
                <a:ext uri="{FF2B5EF4-FFF2-40B4-BE49-F238E27FC236}">
                  <a16:creationId xmlns:a16="http://schemas.microsoft.com/office/drawing/2014/main" id="{88462EF3-045D-4C57-F161-F48E8849223A}"/>
                </a:ext>
              </a:extLst>
            </p:cNvPr>
            <p:cNvSpPr/>
            <p:nvPr/>
          </p:nvSpPr>
          <p:spPr>
            <a:xfrm>
              <a:off x="6740880" y="1911442"/>
              <a:ext cx="493284" cy="294450"/>
            </a:xfrm>
            <a:prstGeom prst="downArrow">
              <a:avLst/>
            </a:prstGeom>
            <a:solidFill>
              <a:srgbClr val="94AE1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latin typeface="+mj-lt"/>
              </a:endParaRPr>
            </a:p>
          </p:txBody>
        </p:sp>
        <p:pic>
          <p:nvPicPr>
            <p:cNvPr id="193" name="Picture 20">
              <a:extLst>
                <a:ext uri="{FF2B5EF4-FFF2-40B4-BE49-F238E27FC236}">
                  <a16:creationId xmlns:a16="http://schemas.microsoft.com/office/drawing/2014/main" id="{0B3FFDAF-FB37-774E-21FF-5F26B94DF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175" y="2172185"/>
              <a:ext cx="957554" cy="40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4" name="Group 2">
              <a:extLst>
                <a:ext uri="{FF2B5EF4-FFF2-40B4-BE49-F238E27FC236}">
                  <a16:creationId xmlns:a16="http://schemas.microsoft.com/office/drawing/2014/main" id="{1A59E535-D014-49FC-9E3C-A166C15FAB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9211" y="2686120"/>
              <a:ext cx="141767" cy="50698"/>
              <a:chOff x="1849438" y="5313363"/>
              <a:chExt cx="479425" cy="171450"/>
            </a:xfrm>
          </p:grpSpPr>
          <p:sp>
            <p:nvSpPr>
              <p:cNvPr id="195" name="AutoShape 22">
                <a:extLst>
                  <a:ext uri="{FF2B5EF4-FFF2-40B4-BE49-F238E27FC236}">
                    <a16:creationId xmlns:a16="http://schemas.microsoft.com/office/drawing/2014/main" id="{BE90288C-E389-9847-0E6D-E679E77CA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9438" y="5317966"/>
                <a:ext cx="479425" cy="166847"/>
              </a:xfrm>
              <a:prstGeom prst="roundRect">
                <a:avLst>
                  <a:gd name="adj" fmla="val 9523"/>
                </a:avLst>
              </a:prstGeom>
              <a:solidFill>
                <a:srgbClr val="B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pt-BR" sz="900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96" name="Freeform 23">
                <a:extLst>
                  <a:ext uri="{FF2B5EF4-FFF2-40B4-BE49-F238E27FC236}">
                    <a16:creationId xmlns:a16="http://schemas.microsoft.com/office/drawing/2014/main" id="{CA652BFB-E9E6-68F8-F66A-603FF2915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9196" y="5313363"/>
                <a:ext cx="398736" cy="136930"/>
              </a:xfrm>
              <a:custGeom>
                <a:avLst/>
                <a:gdLst>
                  <a:gd name="T0" fmla="*/ 0 w 792"/>
                  <a:gd name="T1" fmla="*/ 0 h 303"/>
                  <a:gd name="T2" fmla="*/ 2147483647 w 792"/>
                  <a:gd name="T3" fmla="*/ 2147483647 h 303"/>
                  <a:gd name="T4" fmla="*/ 2147483647 w 792"/>
                  <a:gd name="T5" fmla="*/ 2147483647 h 303"/>
                  <a:gd name="T6" fmla="*/ 2147483647 w 792"/>
                  <a:gd name="T7" fmla="*/ 2147483647 h 303"/>
                  <a:gd name="T8" fmla="*/ 2147483647 w 792"/>
                  <a:gd name="T9" fmla="*/ 2147483647 h 303"/>
                  <a:gd name="T10" fmla="*/ 2147483647 w 792"/>
                  <a:gd name="T11" fmla="*/ 2147483647 h 303"/>
                  <a:gd name="T12" fmla="*/ 2147483647 w 792"/>
                  <a:gd name="T13" fmla="*/ 2147483647 h 303"/>
                  <a:gd name="T14" fmla="*/ 2147483647 w 792"/>
                  <a:gd name="T15" fmla="*/ 2147483647 h 303"/>
                  <a:gd name="T16" fmla="*/ 2147483647 w 792"/>
                  <a:gd name="T17" fmla="*/ 2147483647 h 303"/>
                  <a:gd name="T18" fmla="*/ 2147483647 w 792"/>
                  <a:gd name="T19" fmla="*/ 2147483647 h 303"/>
                  <a:gd name="T20" fmla="*/ 2147483647 w 792"/>
                  <a:gd name="T21" fmla="*/ 2147483647 h 303"/>
                  <a:gd name="T22" fmla="*/ 2147483647 w 792"/>
                  <a:gd name="T23" fmla="*/ 2147483647 h 303"/>
                  <a:gd name="T24" fmla="*/ 2147483647 w 792"/>
                  <a:gd name="T25" fmla="*/ 2147483647 h 303"/>
                  <a:gd name="T26" fmla="*/ 2147483647 w 792"/>
                  <a:gd name="T27" fmla="*/ 2147483647 h 303"/>
                  <a:gd name="T28" fmla="*/ 2147483647 w 792"/>
                  <a:gd name="T29" fmla="*/ 2147483647 h 303"/>
                  <a:gd name="T30" fmla="*/ 2147483647 w 792"/>
                  <a:gd name="T31" fmla="*/ 2147483647 h 303"/>
                  <a:gd name="T32" fmla="*/ 2147483647 w 792"/>
                  <a:gd name="T33" fmla="*/ 2147483647 h 303"/>
                  <a:gd name="T34" fmla="*/ 2147483647 w 792"/>
                  <a:gd name="T35" fmla="*/ 2147483647 h 303"/>
                  <a:gd name="T36" fmla="*/ 2147483647 w 792"/>
                  <a:gd name="T37" fmla="*/ 2147483647 h 30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92"/>
                  <a:gd name="T58" fmla="*/ 0 h 303"/>
                  <a:gd name="T59" fmla="*/ 792 w 792"/>
                  <a:gd name="T60" fmla="*/ 303 h 30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92" h="303">
                    <a:moveTo>
                      <a:pt x="0" y="0"/>
                    </a:moveTo>
                    <a:cubicBezTo>
                      <a:pt x="14" y="142"/>
                      <a:pt x="29" y="285"/>
                      <a:pt x="42" y="294"/>
                    </a:cubicBezTo>
                    <a:cubicBezTo>
                      <a:pt x="55" y="303"/>
                      <a:pt x="63" y="53"/>
                      <a:pt x="78" y="54"/>
                    </a:cubicBezTo>
                    <a:cubicBezTo>
                      <a:pt x="93" y="55"/>
                      <a:pt x="115" y="299"/>
                      <a:pt x="132" y="300"/>
                    </a:cubicBezTo>
                    <a:cubicBezTo>
                      <a:pt x="149" y="301"/>
                      <a:pt x="164" y="60"/>
                      <a:pt x="180" y="60"/>
                    </a:cubicBezTo>
                    <a:cubicBezTo>
                      <a:pt x="196" y="60"/>
                      <a:pt x="213" y="298"/>
                      <a:pt x="228" y="300"/>
                    </a:cubicBezTo>
                    <a:cubicBezTo>
                      <a:pt x="243" y="302"/>
                      <a:pt x="255" y="74"/>
                      <a:pt x="270" y="72"/>
                    </a:cubicBezTo>
                    <a:cubicBezTo>
                      <a:pt x="285" y="70"/>
                      <a:pt x="303" y="291"/>
                      <a:pt x="318" y="288"/>
                    </a:cubicBezTo>
                    <a:cubicBezTo>
                      <a:pt x="333" y="285"/>
                      <a:pt x="346" y="52"/>
                      <a:pt x="360" y="54"/>
                    </a:cubicBezTo>
                    <a:cubicBezTo>
                      <a:pt x="374" y="56"/>
                      <a:pt x="387" y="300"/>
                      <a:pt x="402" y="300"/>
                    </a:cubicBezTo>
                    <a:cubicBezTo>
                      <a:pt x="417" y="300"/>
                      <a:pt x="434" y="54"/>
                      <a:pt x="450" y="54"/>
                    </a:cubicBezTo>
                    <a:cubicBezTo>
                      <a:pt x="466" y="54"/>
                      <a:pt x="485" y="298"/>
                      <a:pt x="498" y="300"/>
                    </a:cubicBezTo>
                    <a:cubicBezTo>
                      <a:pt x="511" y="302"/>
                      <a:pt x="514" y="67"/>
                      <a:pt x="528" y="66"/>
                    </a:cubicBezTo>
                    <a:cubicBezTo>
                      <a:pt x="542" y="65"/>
                      <a:pt x="569" y="294"/>
                      <a:pt x="582" y="294"/>
                    </a:cubicBezTo>
                    <a:cubicBezTo>
                      <a:pt x="595" y="294"/>
                      <a:pt x="593" y="66"/>
                      <a:pt x="606" y="66"/>
                    </a:cubicBezTo>
                    <a:cubicBezTo>
                      <a:pt x="619" y="66"/>
                      <a:pt x="648" y="295"/>
                      <a:pt x="660" y="294"/>
                    </a:cubicBezTo>
                    <a:cubicBezTo>
                      <a:pt x="672" y="293"/>
                      <a:pt x="665" y="61"/>
                      <a:pt x="678" y="60"/>
                    </a:cubicBezTo>
                    <a:cubicBezTo>
                      <a:pt x="691" y="59"/>
                      <a:pt x="719" y="297"/>
                      <a:pt x="738" y="288"/>
                    </a:cubicBezTo>
                    <a:cubicBezTo>
                      <a:pt x="757" y="279"/>
                      <a:pt x="783" y="48"/>
                      <a:pt x="792" y="6"/>
                    </a:cubicBezTo>
                  </a:path>
                </a:pathLst>
              </a:custGeom>
              <a:noFill/>
              <a:ln w="6350">
                <a:solidFill>
                  <a:srgbClr val="FB9D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sz="90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199" name="Line 56">
              <a:extLst>
                <a:ext uri="{FF2B5EF4-FFF2-40B4-BE49-F238E27FC236}">
                  <a16:creationId xmlns:a16="http://schemas.microsoft.com/office/drawing/2014/main" id="{993F6202-9777-40D5-1531-C0DF12C17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9854" y="2527453"/>
              <a:ext cx="470" cy="153034"/>
            </a:xfrm>
            <a:prstGeom prst="line">
              <a:avLst/>
            </a:prstGeom>
            <a:noFill/>
            <a:ln w="12700">
              <a:solidFill>
                <a:srgbClr val="BC0000"/>
              </a:solidFill>
              <a:round/>
              <a:headEnd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0" name="Line 57">
              <a:extLst>
                <a:ext uri="{FF2B5EF4-FFF2-40B4-BE49-F238E27FC236}">
                  <a16:creationId xmlns:a16="http://schemas.microsoft.com/office/drawing/2014/main" id="{A28A2900-27D5-7240-0E9C-C4A1CCCCC5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8927" y="2511493"/>
              <a:ext cx="469" cy="162892"/>
            </a:xfrm>
            <a:prstGeom prst="line">
              <a:avLst/>
            </a:prstGeom>
            <a:noFill/>
            <a:ln w="12700">
              <a:solidFill>
                <a:srgbClr val="BC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201" name="Group 1">
              <a:extLst>
                <a:ext uri="{FF2B5EF4-FFF2-40B4-BE49-F238E27FC236}">
                  <a16:creationId xmlns:a16="http://schemas.microsoft.com/office/drawing/2014/main" id="{8C3771C1-EB4B-CF2E-6517-2615DDC6AB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5255" y="2686120"/>
              <a:ext cx="141298" cy="50698"/>
              <a:chOff x="2398713" y="5313363"/>
              <a:chExt cx="477837" cy="171450"/>
            </a:xfrm>
          </p:grpSpPr>
          <p:sp>
            <p:nvSpPr>
              <p:cNvPr id="202" name="AutoShape 22">
                <a:extLst>
                  <a:ext uri="{FF2B5EF4-FFF2-40B4-BE49-F238E27FC236}">
                    <a16:creationId xmlns:a16="http://schemas.microsoft.com/office/drawing/2014/main" id="{57E29C16-B619-CC13-648F-7CA0202EF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8713" y="5317966"/>
                <a:ext cx="477837" cy="166847"/>
              </a:xfrm>
              <a:prstGeom prst="roundRect">
                <a:avLst>
                  <a:gd name="adj" fmla="val 9523"/>
                </a:avLst>
              </a:prstGeom>
              <a:solidFill>
                <a:srgbClr val="B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pt-BR" sz="900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203" name="Freeform 23">
                <a:extLst>
                  <a:ext uri="{FF2B5EF4-FFF2-40B4-BE49-F238E27FC236}">
                    <a16:creationId xmlns:a16="http://schemas.microsoft.com/office/drawing/2014/main" id="{8A968A82-EF80-DD71-A083-4BD4E3024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306" y="5313363"/>
                <a:ext cx="397416" cy="136930"/>
              </a:xfrm>
              <a:custGeom>
                <a:avLst/>
                <a:gdLst>
                  <a:gd name="T0" fmla="*/ 0 w 792"/>
                  <a:gd name="T1" fmla="*/ 0 h 303"/>
                  <a:gd name="T2" fmla="*/ 2147483647 w 792"/>
                  <a:gd name="T3" fmla="*/ 2147483647 h 303"/>
                  <a:gd name="T4" fmla="*/ 2147483647 w 792"/>
                  <a:gd name="T5" fmla="*/ 2147483647 h 303"/>
                  <a:gd name="T6" fmla="*/ 2147483647 w 792"/>
                  <a:gd name="T7" fmla="*/ 2147483647 h 303"/>
                  <a:gd name="T8" fmla="*/ 2147483647 w 792"/>
                  <a:gd name="T9" fmla="*/ 2147483647 h 303"/>
                  <a:gd name="T10" fmla="*/ 2147483647 w 792"/>
                  <a:gd name="T11" fmla="*/ 2147483647 h 303"/>
                  <a:gd name="T12" fmla="*/ 2147483647 w 792"/>
                  <a:gd name="T13" fmla="*/ 2147483647 h 303"/>
                  <a:gd name="T14" fmla="*/ 2147483647 w 792"/>
                  <a:gd name="T15" fmla="*/ 2147483647 h 303"/>
                  <a:gd name="T16" fmla="*/ 2147483647 w 792"/>
                  <a:gd name="T17" fmla="*/ 2147483647 h 303"/>
                  <a:gd name="T18" fmla="*/ 2147483647 w 792"/>
                  <a:gd name="T19" fmla="*/ 2147483647 h 303"/>
                  <a:gd name="T20" fmla="*/ 2147483647 w 792"/>
                  <a:gd name="T21" fmla="*/ 2147483647 h 303"/>
                  <a:gd name="T22" fmla="*/ 2147483647 w 792"/>
                  <a:gd name="T23" fmla="*/ 2147483647 h 303"/>
                  <a:gd name="T24" fmla="*/ 2147483647 w 792"/>
                  <a:gd name="T25" fmla="*/ 2147483647 h 303"/>
                  <a:gd name="T26" fmla="*/ 2147483647 w 792"/>
                  <a:gd name="T27" fmla="*/ 2147483647 h 303"/>
                  <a:gd name="T28" fmla="*/ 2147483647 w 792"/>
                  <a:gd name="T29" fmla="*/ 2147483647 h 303"/>
                  <a:gd name="T30" fmla="*/ 2147483647 w 792"/>
                  <a:gd name="T31" fmla="*/ 2147483647 h 303"/>
                  <a:gd name="T32" fmla="*/ 2147483647 w 792"/>
                  <a:gd name="T33" fmla="*/ 2147483647 h 303"/>
                  <a:gd name="T34" fmla="*/ 2147483647 w 792"/>
                  <a:gd name="T35" fmla="*/ 2147483647 h 303"/>
                  <a:gd name="T36" fmla="*/ 2147483647 w 792"/>
                  <a:gd name="T37" fmla="*/ 2147483647 h 30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92"/>
                  <a:gd name="T58" fmla="*/ 0 h 303"/>
                  <a:gd name="T59" fmla="*/ 792 w 792"/>
                  <a:gd name="T60" fmla="*/ 303 h 30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92" h="303">
                    <a:moveTo>
                      <a:pt x="0" y="0"/>
                    </a:moveTo>
                    <a:cubicBezTo>
                      <a:pt x="14" y="142"/>
                      <a:pt x="29" y="285"/>
                      <a:pt x="42" y="294"/>
                    </a:cubicBezTo>
                    <a:cubicBezTo>
                      <a:pt x="55" y="303"/>
                      <a:pt x="63" y="53"/>
                      <a:pt x="78" y="54"/>
                    </a:cubicBezTo>
                    <a:cubicBezTo>
                      <a:pt x="93" y="55"/>
                      <a:pt x="115" y="299"/>
                      <a:pt x="132" y="300"/>
                    </a:cubicBezTo>
                    <a:cubicBezTo>
                      <a:pt x="149" y="301"/>
                      <a:pt x="164" y="60"/>
                      <a:pt x="180" y="60"/>
                    </a:cubicBezTo>
                    <a:cubicBezTo>
                      <a:pt x="196" y="60"/>
                      <a:pt x="213" y="298"/>
                      <a:pt x="228" y="300"/>
                    </a:cubicBezTo>
                    <a:cubicBezTo>
                      <a:pt x="243" y="302"/>
                      <a:pt x="255" y="74"/>
                      <a:pt x="270" y="72"/>
                    </a:cubicBezTo>
                    <a:cubicBezTo>
                      <a:pt x="285" y="70"/>
                      <a:pt x="303" y="291"/>
                      <a:pt x="318" y="288"/>
                    </a:cubicBezTo>
                    <a:cubicBezTo>
                      <a:pt x="333" y="285"/>
                      <a:pt x="346" y="52"/>
                      <a:pt x="360" y="54"/>
                    </a:cubicBezTo>
                    <a:cubicBezTo>
                      <a:pt x="374" y="56"/>
                      <a:pt x="387" y="300"/>
                      <a:pt x="402" y="300"/>
                    </a:cubicBezTo>
                    <a:cubicBezTo>
                      <a:pt x="417" y="300"/>
                      <a:pt x="434" y="54"/>
                      <a:pt x="450" y="54"/>
                    </a:cubicBezTo>
                    <a:cubicBezTo>
                      <a:pt x="466" y="54"/>
                      <a:pt x="485" y="298"/>
                      <a:pt x="498" y="300"/>
                    </a:cubicBezTo>
                    <a:cubicBezTo>
                      <a:pt x="511" y="302"/>
                      <a:pt x="514" y="67"/>
                      <a:pt x="528" y="66"/>
                    </a:cubicBezTo>
                    <a:cubicBezTo>
                      <a:pt x="542" y="65"/>
                      <a:pt x="569" y="294"/>
                      <a:pt x="582" y="294"/>
                    </a:cubicBezTo>
                    <a:cubicBezTo>
                      <a:pt x="595" y="294"/>
                      <a:pt x="593" y="66"/>
                      <a:pt x="606" y="66"/>
                    </a:cubicBezTo>
                    <a:cubicBezTo>
                      <a:pt x="619" y="66"/>
                      <a:pt x="648" y="295"/>
                      <a:pt x="660" y="294"/>
                    </a:cubicBezTo>
                    <a:cubicBezTo>
                      <a:pt x="672" y="293"/>
                      <a:pt x="665" y="61"/>
                      <a:pt x="678" y="60"/>
                    </a:cubicBezTo>
                    <a:cubicBezTo>
                      <a:pt x="691" y="59"/>
                      <a:pt x="719" y="297"/>
                      <a:pt x="738" y="288"/>
                    </a:cubicBezTo>
                    <a:cubicBezTo>
                      <a:pt x="757" y="279"/>
                      <a:pt x="783" y="48"/>
                      <a:pt x="792" y="6"/>
                    </a:cubicBezTo>
                  </a:path>
                </a:pathLst>
              </a:custGeom>
              <a:noFill/>
              <a:ln w="6350">
                <a:solidFill>
                  <a:srgbClr val="FB9D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sz="90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04" name="Line 56">
              <a:extLst>
                <a:ext uri="{FF2B5EF4-FFF2-40B4-BE49-F238E27FC236}">
                  <a16:creationId xmlns:a16="http://schemas.microsoft.com/office/drawing/2014/main" id="{A4E995C0-DB90-3BA9-F66D-F197BF7510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5898" y="2527453"/>
              <a:ext cx="470" cy="153034"/>
            </a:xfrm>
            <a:prstGeom prst="line">
              <a:avLst/>
            </a:prstGeom>
            <a:noFill/>
            <a:ln w="12700">
              <a:solidFill>
                <a:srgbClr val="BC0000"/>
              </a:solidFill>
              <a:round/>
              <a:headEnd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5" name="Line 57">
              <a:extLst>
                <a:ext uri="{FF2B5EF4-FFF2-40B4-BE49-F238E27FC236}">
                  <a16:creationId xmlns:a16="http://schemas.microsoft.com/office/drawing/2014/main" id="{5C88F8B6-0732-0E73-6B64-E9E6BDB5AB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4971" y="2511493"/>
              <a:ext cx="469" cy="162892"/>
            </a:xfrm>
            <a:prstGeom prst="line">
              <a:avLst/>
            </a:prstGeom>
            <a:noFill/>
            <a:ln w="12700">
              <a:solidFill>
                <a:srgbClr val="BC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6" name="Freeform 70">
              <a:extLst>
                <a:ext uri="{FF2B5EF4-FFF2-40B4-BE49-F238E27FC236}">
                  <a16:creationId xmlns:a16="http://schemas.microsoft.com/office/drawing/2014/main" id="{5B75FE4B-E11D-2ABC-B2F4-4F7A67A6C333}"/>
                </a:ext>
              </a:extLst>
            </p:cNvPr>
            <p:cNvSpPr>
              <a:spLocks/>
            </p:cNvSpPr>
            <p:nvPr/>
          </p:nvSpPr>
          <p:spPr bwMode="auto">
            <a:xfrm rot="20210708">
              <a:off x="6409795" y="2227668"/>
              <a:ext cx="121582" cy="163831"/>
            </a:xfrm>
            <a:custGeom>
              <a:avLst/>
              <a:gdLst>
                <a:gd name="T0" fmla="*/ 2147483647 w 854"/>
                <a:gd name="T1" fmla="*/ 2147483647 h 590"/>
                <a:gd name="T2" fmla="*/ 2147483647 w 854"/>
                <a:gd name="T3" fmla="*/ 2147483647 h 590"/>
                <a:gd name="T4" fmla="*/ 2147483647 w 854"/>
                <a:gd name="T5" fmla="*/ 2147483647 h 590"/>
                <a:gd name="T6" fmla="*/ 2147483647 w 854"/>
                <a:gd name="T7" fmla="*/ 0 h 5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4" h="590">
                  <a:moveTo>
                    <a:pt x="854" y="590"/>
                  </a:moveTo>
                  <a:cubicBezTo>
                    <a:pt x="782" y="450"/>
                    <a:pt x="710" y="310"/>
                    <a:pt x="582" y="272"/>
                  </a:cubicBezTo>
                  <a:cubicBezTo>
                    <a:pt x="454" y="234"/>
                    <a:pt x="166" y="408"/>
                    <a:pt x="83" y="363"/>
                  </a:cubicBezTo>
                  <a:cubicBezTo>
                    <a:pt x="0" y="318"/>
                    <a:pt x="83" y="68"/>
                    <a:pt x="83" y="0"/>
                  </a:cubicBezTo>
                </a:path>
              </a:pathLst>
            </a:custGeom>
            <a:noFill/>
            <a:ln w="9525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6713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7" name="Freeform 73">
              <a:extLst>
                <a:ext uri="{FF2B5EF4-FFF2-40B4-BE49-F238E27FC236}">
                  <a16:creationId xmlns:a16="http://schemas.microsoft.com/office/drawing/2014/main" id="{C5606691-35D4-3718-FDC1-1143096382CA}"/>
                </a:ext>
              </a:extLst>
            </p:cNvPr>
            <p:cNvSpPr>
              <a:spLocks/>
            </p:cNvSpPr>
            <p:nvPr/>
          </p:nvSpPr>
          <p:spPr bwMode="auto">
            <a:xfrm rot="9042771">
              <a:off x="6451248" y="2180259"/>
              <a:ext cx="81211" cy="184485"/>
            </a:xfrm>
            <a:custGeom>
              <a:avLst/>
              <a:gdLst>
                <a:gd name="T0" fmla="*/ 2147483647 w 854"/>
                <a:gd name="T1" fmla="*/ 2147483647 h 590"/>
                <a:gd name="T2" fmla="*/ 2147483647 w 854"/>
                <a:gd name="T3" fmla="*/ 2147483647 h 590"/>
                <a:gd name="T4" fmla="*/ 2147483647 w 854"/>
                <a:gd name="T5" fmla="*/ 2147483647 h 590"/>
                <a:gd name="T6" fmla="*/ 2147483647 w 854"/>
                <a:gd name="T7" fmla="*/ 0 h 5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4" h="590">
                  <a:moveTo>
                    <a:pt x="854" y="590"/>
                  </a:moveTo>
                  <a:cubicBezTo>
                    <a:pt x="782" y="450"/>
                    <a:pt x="710" y="310"/>
                    <a:pt x="582" y="272"/>
                  </a:cubicBezTo>
                  <a:cubicBezTo>
                    <a:pt x="454" y="234"/>
                    <a:pt x="166" y="408"/>
                    <a:pt x="83" y="363"/>
                  </a:cubicBezTo>
                  <a:cubicBezTo>
                    <a:pt x="0" y="318"/>
                    <a:pt x="83" y="68"/>
                    <a:pt x="83" y="0"/>
                  </a:cubicBezTo>
                </a:path>
              </a:pathLst>
            </a:custGeom>
            <a:noFill/>
            <a:ln w="9525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6713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8" name="Text Box 78">
              <a:extLst>
                <a:ext uri="{FF2B5EF4-FFF2-40B4-BE49-F238E27FC236}">
                  <a16:creationId xmlns:a16="http://schemas.microsoft.com/office/drawing/2014/main" id="{8965461C-703C-7D57-2821-2A7399140B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0063" y="2709518"/>
              <a:ext cx="5531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accent6">
                      <a:lumMod val="75000"/>
                    </a:schemeClr>
                  </a:solidFill>
                </a:defRPr>
              </a:lvl1pPr>
            </a:lstStyle>
            <a:p>
              <a:r>
                <a:rPr lang="pt-BR" altLang="pt-BR" sz="800" dirty="0">
                  <a:latin typeface="+mj-lt"/>
                </a:rPr>
                <a:t>3%</a:t>
              </a:r>
            </a:p>
            <a:p>
              <a:r>
                <a:rPr lang="pt-BR" altLang="pt-BR" sz="700" i="1" dirty="0">
                  <a:latin typeface="+mj-lt"/>
                </a:rPr>
                <a:t>(A/C 2nd)</a:t>
              </a:r>
            </a:p>
          </p:txBody>
        </p:sp>
        <p:sp>
          <p:nvSpPr>
            <p:cNvPr id="209" name="Text Box 79">
              <a:extLst>
                <a:ext uri="{FF2B5EF4-FFF2-40B4-BE49-F238E27FC236}">
                  <a16:creationId xmlns:a16="http://schemas.microsoft.com/office/drawing/2014/main" id="{430D3552-0040-50F5-C644-F4FA149B7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8269" y="2709518"/>
              <a:ext cx="73196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accent6">
                      <a:lumMod val="75000"/>
                    </a:schemeClr>
                  </a:solidFill>
                </a:defRPr>
              </a:lvl1pPr>
            </a:lstStyle>
            <a:p>
              <a:r>
                <a:rPr lang="pt-BR" altLang="pt-BR" sz="800" dirty="0">
                  <a:latin typeface="+mj-lt"/>
                </a:rPr>
                <a:t>25%</a:t>
              </a:r>
            </a:p>
            <a:p>
              <a:r>
                <a:rPr lang="pt-BR" altLang="pt-BR" sz="700" i="1" dirty="0">
                  <a:latin typeface="+mj-lt"/>
                </a:rPr>
                <a:t>(JW, A/C, </a:t>
              </a:r>
              <a:r>
                <a:rPr lang="pt-BR" altLang="pt-BR" sz="700" i="1" dirty="0" err="1">
                  <a:latin typeface="+mj-lt"/>
                </a:rPr>
                <a:t>Oil</a:t>
              </a:r>
              <a:r>
                <a:rPr lang="pt-BR" altLang="pt-BR" sz="700" i="1" dirty="0">
                  <a:latin typeface="+mj-lt"/>
                </a:rPr>
                <a:t>)</a:t>
              </a:r>
            </a:p>
          </p:txBody>
        </p:sp>
        <p:sp>
          <p:nvSpPr>
            <p:cNvPr id="211" name="Text Box 81">
              <a:extLst>
                <a:ext uri="{FF2B5EF4-FFF2-40B4-BE49-F238E27FC236}">
                  <a16:creationId xmlns:a16="http://schemas.microsoft.com/office/drawing/2014/main" id="{7DD88103-5334-3444-0AAC-7F22943FF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7833" y="2013822"/>
              <a:ext cx="5576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pPr algn="r"/>
              <a:r>
                <a:rPr lang="pt-BR" altLang="pt-BR" sz="7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Perdas</a:t>
              </a:r>
              <a:endParaRPr lang="pt-BR" altLang="pt-BR" sz="900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  <a:p>
              <a:pPr algn="r"/>
              <a:r>
                <a:rPr lang="pt-BR" altLang="pt-BR" sz="8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4%</a:t>
              </a:r>
            </a:p>
          </p:txBody>
        </p:sp>
        <p:sp>
          <p:nvSpPr>
            <p:cNvPr id="212" name="Text Box 82">
              <a:extLst>
                <a:ext uri="{FF2B5EF4-FFF2-40B4-BE49-F238E27FC236}">
                  <a16:creationId xmlns:a16="http://schemas.microsoft.com/office/drawing/2014/main" id="{4A627C68-0BBD-165B-A2E7-99017B505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9472" y="1844573"/>
              <a:ext cx="70637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bg2">
                      <a:lumMod val="50000"/>
                    </a:schemeClr>
                  </a:solidFill>
                </a:defRPr>
              </a:lvl1pPr>
            </a:lstStyle>
            <a:p>
              <a:r>
                <a:rPr lang="pt-BR" altLang="pt-BR" sz="700" dirty="0">
                  <a:solidFill>
                    <a:srgbClr val="C00000"/>
                  </a:solidFill>
                  <a:latin typeface="+mj-lt"/>
                </a:rPr>
                <a:t>Gases de</a:t>
              </a:r>
            </a:p>
            <a:p>
              <a:r>
                <a:rPr lang="pt-BR" altLang="pt-BR" sz="700" dirty="0">
                  <a:solidFill>
                    <a:srgbClr val="C00000"/>
                  </a:solidFill>
                  <a:latin typeface="+mj-lt"/>
                </a:rPr>
                <a:t>Exaustão</a:t>
              </a:r>
            </a:p>
            <a:p>
              <a:r>
                <a:rPr lang="pt-BR" altLang="pt-BR" sz="800" dirty="0">
                  <a:solidFill>
                    <a:srgbClr val="C00000"/>
                  </a:solidFill>
                  <a:latin typeface="+mj-lt"/>
                </a:rPr>
                <a:t>26 %</a:t>
              </a:r>
            </a:p>
            <a:p>
              <a:r>
                <a:rPr lang="pt-BR" altLang="pt-BR" sz="800">
                  <a:solidFill>
                    <a:srgbClr val="C00000"/>
                  </a:solidFill>
                  <a:latin typeface="+mj-lt"/>
                </a:rPr>
                <a:t>(~15,0 </a:t>
              </a:r>
              <a:r>
                <a:rPr lang="pt-BR" altLang="pt-BR" sz="800" dirty="0">
                  <a:solidFill>
                    <a:srgbClr val="C00000"/>
                  </a:solidFill>
                  <a:latin typeface="+mj-lt"/>
                </a:rPr>
                <a:t>%)</a:t>
              </a:r>
            </a:p>
          </p:txBody>
        </p:sp>
        <p:sp>
          <p:nvSpPr>
            <p:cNvPr id="213" name="Line 57">
              <a:extLst>
                <a:ext uri="{FF2B5EF4-FFF2-40B4-BE49-F238E27FC236}">
                  <a16:creationId xmlns:a16="http://schemas.microsoft.com/office/drawing/2014/main" id="{6D378767-5277-5E37-6CD6-0A3246BEDA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703" y="2474459"/>
              <a:ext cx="976154" cy="0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4" name="Rounded Rectangle 102">
              <a:extLst>
                <a:ext uri="{FF2B5EF4-FFF2-40B4-BE49-F238E27FC236}">
                  <a16:creationId xmlns:a16="http://schemas.microsoft.com/office/drawing/2014/main" id="{98A2DBC0-1987-3570-2A04-FD047534DAB3}"/>
                </a:ext>
              </a:extLst>
            </p:cNvPr>
            <p:cNvSpPr/>
            <p:nvPr/>
          </p:nvSpPr>
          <p:spPr>
            <a:xfrm>
              <a:off x="5895302" y="1635365"/>
              <a:ext cx="1666451" cy="311614"/>
            </a:xfrm>
            <a:prstGeom prst="roundRect">
              <a:avLst/>
            </a:prstGeom>
            <a:solidFill>
              <a:srgbClr val="94AE1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>
                  <a:latin typeface="+mj-lt"/>
                  <a:cs typeface="Helvetica Neue"/>
                </a:rPr>
                <a:t>Combustível</a:t>
              </a:r>
              <a:r>
                <a:rPr lang="en-US" sz="800" b="1" dirty="0">
                  <a:latin typeface="+mj-lt"/>
                  <a:cs typeface="Helvetica Neue"/>
                </a:rPr>
                <a:t> 100%</a:t>
              </a:r>
            </a:p>
            <a:p>
              <a:pPr algn="ctr"/>
              <a:r>
                <a:rPr lang="en-US" sz="800" b="1" dirty="0" err="1">
                  <a:latin typeface="+mj-lt"/>
                  <a:cs typeface="Helvetica Neue"/>
                </a:rPr>
                <a:t>Gás</a:t>
              </a:r>
              <a:r>
                <a:rPr lang="en-US" sz="800" b="1" dirty="0">
                  <a:latin typeface="+mj-lt"/>
                  <a:cs typeface="Helvetica Neue"/>
                </a:rPr>
                <a:t> Natural / </a:t>
              </a:r>
              <a:r>
                <a:rPr lang="en-US" sz="800" b="1" dirty="0" err="1">
                  <a:latin typeface="+mj-lt"/>
                  <a:cs typeface="Helvetica Neue"/>
                </a:rPr>
                <a:t>Biogás</a:t>
              </a:r>
              <a:r>
                <a:rPr lang="en-US" sz="800" b="1" dirty="0">
                  <a:latin typeface="+mj-lt"/>
                  <a:cs typeface="Helvetica Neue"/>
                </a:rPr>
                <a:t> / Biometano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9131F396-3659-9DD2-C20F-CC2C5BF2869E}"/>
                </a:ext>
              </a:extLst>
            </p:cNvPr>
            <p:cNvSpPr txBox="1"/>
            <p:nvPr/>
          </p:nvSpPr>
          <p:spPr>
            <a:xfrm>
              <a:off x="5516245" y="2498594"/>
              <a:ext cx="10414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700" b="1" i="1" dirty="0">
                  <a:solidFill>
                    <a:srgbClr val="FFC000"/>
                  </a:solidFill>
                  <a:latin typeface="+mj-lt"/>
                </a:rPr>
                <a:t>Energia Elétrica</a:t>
              </a:r>
            </a:p>
            <a:p>
              <a:pPr algn="r"/>
              <a:r>
                <a:rPr lang="pt-BR" sz="800" b="1" dirty="0">
                  <a:solidFill>
                    <a:srgbClr val="FFC000"/>
                  </a:solidFill>
                  <a:latin typeface="+mj-lt"/>
                </a:rPr>
                <a:t>42%</a:t>
              </a:r>
            </a:p>
          </p:txBody>
        </p:sp>
        <p:sp>
          <p:nvSpPr>
            <p:cNvPr id="226" name="AutoShape 22">
              <a:extLst>
                <a:ext uri="{FF2B5EF4-FFF2-40B4-BE49-F238E27FC236}">
                  <a16:creationId xmlns:a16="http://schemas.microsoft.com/office/drawing/2014/main" id="{2DCD6F2D-A465-53CD-7407-150D9EA78E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578448" y="2208619"/>
              <a:ext cx="310710" cy="108491"/>
            </a:xfrm>
            <a:prstGeom prst="roundRect">
              <a:avLst>
                <a:gd name="adj" fmla="val 9523"/>
              </a:avLst>
            </a:prstGeom>
            <a:solidFill>
              <a:srgbClr val="B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pt-BR" sz="900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227" name="Freeform 23">
              <a:extLst>
                <a:ext uri="{FF2B5EF4-FFF2-40B4-BE49-F238E27FC236}">
                  <a16:creationId xmlns:a16="http://schemas.microsoft.com/office/drawing/2014/main" id="{A2FE720C-B43F-5A11-C08E-478C1AE2B97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617314" y="2224446"/>
              <a:ext cx="258417" cy="89037"/>
            </a:xfrm>
            <a:custGeom>
              <a:avLst/>
              <a:gdLst>
                <a:gd name="T0" fmla="*/ 0 w 792"/>
                <a:gd name="T1" fmla="*/ 0 h 303"/>
                <a:gd name="T2" fmla="*/ 2147483647 w 792"/>
                <a:gd name="T3" fmla="*/ 2147483647 h 303"/>
                <a:gd name="T4" fmla="*/ 2147483647 w 792"/>
                <a:gd name="T5" fmla="*/ 2147483647 h 303"/>
                <a:gd name="T6" fmla="*/ 2147483647 w 792"/>
                <a:gd name="T7" fmla="*/ 2147483647 h 303"/>
                <a:gd name="T8" fmla="*/ 2147483647 w 792"/>
                <a:gd name="T9" fmla="*/ 2147483647 h 303"/>
                <a:gd name="T10" fmla="*/ 2147483647 w 792"/>
                <a:gd name="T11" fmla="*/ 2147483647 h 303"/>
                <a:gd name="T12" fmla="*/ 2147483647 w 792"/>
                <a:gd name="T13" fmla="*/ 2147483647 h 303"/>
                <a:gd name="T14" fmla="*/ 2147483647 w 792"/>
                <a:gd name="T15" fmla="*/ 2147483647 h 303"/>
                <a:gd name="T16" fmla="*/ 2147483647 w 792"/>
                <a:gd name="T17" fmla="*/ 2147483647 h 303"/>
                <a:gd name="T18" fmla="*/ 2147483647 w 792"/>
                <a:gd name="T19" fmla="*/ 2147483647 h 303"/>
                <a:gd name="T20" fmla="*/ 2147483647 w 792"/>
                <a:gd name="T21" fmla="*/ 2147483647 h 303"/>
                <a:gd name="T22" fmla="*/ 2147483647 w 792"/>
                <a:gd name="T23" fmla="*/ 2147483647 h 303"/>
                <a:gd name="T24" fmla="*/ 2147483647 w 792"/>
                <a:gd name="T25" fmla="*/ 2147483647 h 303"/>
                <a:gd name="T26" fmla="*/ 2147483647 w 792"/>
                <a:gd name="T27" fmla="*/ 2147483647 h 303"/>
                <a:gd name="T28" fmla="*/ 2147483647 w 792"/>
                <a:gd name="T29" fmla="*/ 2147483647 h 303"/>
                <a:gd name="T30" fmla="*/ 2147483647 w 792"/>
                <a:gd name="T31" fmla="*/ 2147483647 h 303"/>
                <a:gd name="T32" fmla="*/ 2147483647 w 792"/>
                <a:gd name="T33" fmla="*/ 2147483647 h 303"/>
                <a:gd name="T34" fmla="*/ 2147483647 w 792"/>
                <a:gd name="T35" fmla="*/ 2147483647 h 303"/>
                <a:gd name="T36" fmla="*/ 2147483647 w 792"/>
                <a:gd name="T37" fmla="*/ 2147483647 h 3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2"/>
                <a:gd name="T58" fmla="*/ 0 h 303"/>
                <a:gd name="T59" fmla="*/ 792 w 792"/>
                <a:gd name="T60" fmla="*/ 303 h 3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2" h="303">
                  <a:moveTo>
                    <a:pt x="0" y="0"/>
                  </a:moveTo>
                  <a:cubicBezTo>
                    <a:pt x="14" y="142"/>
                    <a:pt x="29" y="285"/>
                    <a:pt x="42" y="294"/>
                  </a:cubicBezTo>
                  <a:cubicBezTo>
                    <a:pt x="55" y="303"/>
                    <a:pt x="63" y="53"/>
                    <a:pt x="78" y="54"/>
                  </a:cubicBezTo>
                  <a:cubicBezTo>
                    <a:pt x="93" y="55"/>
                    <a:pt x="115" y="299"/>
                    <a:pt x="132" y="300"/>
                  </a:cubicBezTo>
                  <a:cubicBezTo>
                    <a:pt x="149" y="301"/>
                    <a:pt x="164" y="60"/>
                    <a:pt x="180" y="60"/>
                  </a:cubicBezTo>
                  <a:cubicBezTo>
                    <a:pt x="196" y="60"/>
                    <a:pt x="213" y="298"/>
                    <a:pt x="228" y="300"/>
                  </a:cubicBezTo>
                  <a:cubicBezTo>
                    <a:pt x="243" y="302"/>
                    <a:pt x="255" y="74"/>
                    <a:pt x="270" y="72"/>
                  </a:cubicBezTo>
                  <a:cubicBezTo>
                    <a:pt x="285" y="70"/>
                    <a:pt x="303" y="291"/>
                    <a:pt x="318" y="288"/>
                  </a:cubicBezTo>
                  <a:cubicBezTo>
                    <a:pt x="333" y="285"/>
                    <a:pt x="346" y="52"/>
                    <a:pt x="360" y="54"/>
                  </a:cubicBezTo>
                  <a:cubicBezTo>
                    <a:pt x="374" y="56"/>
                    <a:pt x="387" y="300"/>
                    <a:pt x="402" y="300"/>
                  </a:cubicBezTo>
                  <a:cubicBezTo>
                    <a:pt x="417" y="300"/>
                    <a:pt x="434" y="54"/>
                    <a:pt x="450" y="54"/>
                  </a:cubicBezTo>
                  <a:cubicBezTo>
                    <a:pt x="466" y="54"/>
                    <a:pt x="485" y="298"/>
                    <a:pt x="498" y="300"/>
                  </a:cubicBezTo>
                  <a:cubicBezTo>
                    <a:pt x="511" y="302"/>
                    <a:pt x="514" y="67"/>
                    <a:pt x="528" y="66"/>
                  </a:cubicBezTo>
                  <a:cubicBezTo>
                    <a:pt x="542" y="65"/>
                    <a:pt x="569" y="294"/>
                    <a:pt x="582" y="294"/>
                  </a:cubicBezTo>
                  <a:cubicBezTo>
                    <a:pt x="595" y="294"/>
                    <a:pt x="593" y="66"/>
                    <a:pt x="606" y="66"/>
                  </a:cubicBezTo>
                  <a:cubicBezTo>
                    <a:pt x="619" y="66"/>
                    <a:pt x="648" y="295"/>
                    <a:pt x="660" y="294"/>
                  </a:cubicBezTo>
                  <a:cubicBezTo>
                    <a:pt x="672" y="293"/>
                    <a:pt x="665" y="61"/>
                    <a:pt x="678" y="60"/>
                  </a:cubicBezTo>
                  <a:cubicBezTo>
                    <a:pt x="691" y="59"/>
                    <a:pt x="719" y="297"/>
                    <a:pt x="738" y="288"/>
                  </a:cubicBezTo>
                  <a:cubicBezTo>
                    <a:pt x="757" y="279"/>
                    <a:pt x="783" y="48"/>
                    <a:pt x="792" y="6"/>
                  </a:cubicBezTo>
                </a:path>
              </a:pathLst>
            </a:custGeom>
            <a:noFill/>
            <a:ln w="6350">
              <a:solidFill>
                <a:srgbClr val="FB9D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9" name="Line 56">
              <a:extLst>
                <a:ext uri="{FF2B5EF4-FFF2-40B4-BE49-F238E27FC236}">
                  <a16:creationId xmlns:a16="http://schemas.microsoft.com/office/drawing/2014/main" id="{21D29CCD-775D-3EE1-682F-FE71B91D00D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7877433" y="2316888"/>
              <a:ext cx="0" cy="153034"/>
            </a:xfrm>
            <a:prstGeom prst="line">
              <a:avLst/>
            </a:prstGeom>
            <a:noFill/>
            <a:ln w="12700">
              <a:solidFill>
                <a:srgbClr val="BC0000"/>
              </a:solidFill>
              <a:round/>
              <a:headEnd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0" name="Line 57">
              <a:extLst>
                <a:ext uri="{FF2B5EF4-FFF2-40B4-BE49-F238E27FC236}">
                  <a16:creationId xmlns:a16="http://schemas.microsoft.com/office/drawing/2014/main" id="{11059ED4-7C37-460B-C4EB-0A21BC51B4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7880484" y="2058294"/>
              <a:ext cx="0" cy="146930"/>
            </a:xfrm>
            <a:prstGeom prst="line">
              <a:avLst/>
            </a:prstGeom>
            <a:noFill/>
            <a:ln w="12700">
              <a:solidFill>
                <a:srgbClr val="BC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9A75CED6-7248-38E9-CEC1-8068621D4A24}"/>
              </a:ext>
            </a:extLst>
          </p:cNvPr>
          <p:cNvGrpSpPr/>
          <p:nvPr/>
        </p:nvGrpSpPr>
        <p:grpSpPr>
          <a:xfrm flipH="1">
            <a:off x="5114641" y="3545564"/>
            <a:ext cx="3109597" cy="984641"/>
            <a:chOff x="5516245" y="3809952"/>
            <a:chExt cx="3109597" cy="984641"/>
          </a:xfrm>
        </p:grpSpPr>
        <p:sp>
          <p:nvSpPr>
            <p:cNvPr id="314" name="Line 57">
              <a:extLst>
                <a:ext uri="{FF2B5EF4-FFF2-40B4-BE49-F238E27FC236}">
                  <a16:creationId xmlns:a16="http://schemas.microsoft.com/office/drawing/2014/main" id="{86A26270-3306-B20C-FC95-ED41BE742C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703" y="4447293"/>
              <a:ext cx="976154" cy="0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E8955B57-B91B-A7D2-8EA2-4B2860D97D6E}"/>
                </a:ext>
              </a:extLst>
            </p:cNvPr>
            <p:cNvSpPr txBox="1"/>
            <p:nvPr/>
          </p:nvSpPr>
          <p:spPr>
            <a:xfrm>
              <a:off x="5516245" y="4471428"/>
              <a:ext cx="10414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700" b="1" i="1" dirty="0">
                  <a:solidFill>
                    <a:srgbClr val="FFC000"/>
                  </a:solidFill>
                  <a:latin typeface="+mj-lt"/>
                </a:rPr>
                <a:t>Energia Elétrica</a:t>
              </a:r>
            </a:p>
            <a:p>
              <a:pPr algn="r"/>
              <a:r>
                <a:rPr lang="pt-BR" sz="800" b="1" dirty="0">
                  <a:solidFill>
                    <a:srgbClr val="FFC000"/>
                  </a:solidFill>
                  <a:latin typeface="+mj-lt"/>
                </a:rPr>
                <a:t>30,0%</a:t>
              </a:r>
            </a:p>
          </p:txBody>
        </p:sp>
        <p:sp>
          <p:nvSpPr>
            <p:cNvPr id="305" name="Arrow: Bent 304">
              <a:extLst>
                <a:ext uri="{FF2B5EF4-FFF2-40B4-BE49-F238E27FC236}">
                  <a16:creationId xmlns:a16="http://schemas.microsoft.com/office/drawing/2014/main" id="{2362DF9E-6C73-EF1A-C722-5F882918FCB6}"/>
                </a:ext>
              </a:extLst>
            </p:cNvPr>
            <p:cNvSpPr/>
            <p:nvPr/>
          </p:nvSpPr>
          <p:spPr>
            <a:xfrm rot="5400000" flipH="1">
              <a:off x="7172936" y="3883187"/>
              <a:ext cx="699619" cy="553149"/>
            </a:xfrm>
            <a:prstGeom prst="bentArrow">
              <a:avLst>
                <a:gd name="adj1" fmla="val 9353"/>
                <a:gd name="adj2" fmla="val 11013"/>
                <a:gd name="adj3" fmla="val 11769"/>
                <a:gd name="adj4" fmla="val 392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9" name="AutoShape 22">
              <a:extLst>
                <a:ext uri="{FF2B5EF4-FFF2-40B4-BE49-F238E27FC236}">
                  <a16:creationId xmlns:a16="http://schemas.microsoft.com/office/drawing/2014/main" id="{2103E0FA-2EDA-80C3-4A27-6AA92787F8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578447" y="4225114"/>
              <a:ext cx="310710" cy="108491"/>
            </a:xfrm>
            <a:prstGeom prst="roundRect">
              <a:avLst>
                <a:gd name="adj" fmla="val 9523"/>
              </a:avLst>
            </a:prstGeom>
            <a:solidFill>
              <a:srgbClr val="B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pt-BR" sz="900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10" name="Freeform 23">
              <a:extLst>
                <a:ext uri="{FF2B5EF4-FFF2-40B4-BE49-F238E27FC236}">
                  <a16:creationId xmlns:a16="http://schemas.microsoft.com/office/drawing/2014/main" id="{E5F26B2A-3DA7-FC8B-FF4D-4EF28C8E46F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617315" y="4240941"/>
              <a:ext cx="258417" cy="89037"/>
            </a:xfrm>
            <a:custGeom>
              <a:avLst/>
              <a:gdLst>
                <a:gd name="T0" fmla="*/ 0 w 792"/>
                <a:gd name="T1" fmla="*/ 0 h 303"/>
                <a:gd name="T2" fmla="*/ 2147483647 w 792"/>
                <a:gd name="T3" fmla="*/ 2147483647 h 303"/>
                <a:gd name="T4" fmla="*/ 2147483647 w 792"/>
                <a:gd name="T5" fmla="*/ 2147483647 h 303"/>
                <a:gd name="T6" fmla="*/ 2147483647 w 792"/>
                <a:gd name="T7" fmla="*/ 2147483647 h 303"/>
                <a:gd name="T8" fmla="*/ 2147483647 w 792"/>
                <a:gd name="T9" fmla="*/ 2147483647 h 303"/>
                <a:gd name="T10" fmla="*/ 2147483647 w 792"/>
                <a:gd name="T11" fmla="*/ 2147483647 h 303"/>
                <a:gd name="T12" fmla="*/ 2147483647 w 792"/>
                <a:gd name="T13" fmla="*/ 2147483647 h 303"/>
                <a:gd name="T14" fmla="*/ 2147483647 w 792"/>
                <a:gd name="T15" fmla="*/ 2147483647 h 303"/>
                <a:gd name="T16" fmla="*/ 2147483647 w 792"/>
                <a:gd name="T17" fmla="*/ 2147483647 h 303"/>
                <a:gd name="T18" fmla="*/ 2147483647 w 792"/>
                <a:gd name="T19" fmla="*/ 2147483647 h 303"/>
                <a:gd name="T20" fmla="*/ 2147483647 w 792"/>
                <a:gd name="T21" fmla="*/ 2147483647 h 303"/>
                <a:gd name="T22" fmla="*/ 2147483647 w 792"/>
                <a:gd name="T23" fmla="*/ 2147483647 h 303"/>
                <a:gd name="T24" fmla="*/ 2147483647 w 792"/>
                <a:gd name="T25" fmla="*/ 2147483647 h 303"/>
                <a:gd name="T26" fmla="*/ 2147483647 w 792"/>
                <a:gd name="T27" fmla="*/ 2147483647 h 303"/>
                <a:gd name="T28" fmla="*/ 2147483647 w 792"/>
                <a:gd name="T29" fmla="*/ 2147483647 h 303"/>
                <a:gd name="T30" fmla="*/ 2147483647 w 792"/>
                <a:gd name="T31" fmla="*/ 2147483647 h 303"/>
                <a:gd name="T32" fmla="*/ 2147483647 w 792"/>
                <a:gd name="T33" fmla="*/ 2147483647 h 303"/>
                <a:gd name="T34" fmla="*/ 2147483647 w 792"/>
                <a:gd name="T35" fmla="*/ 2147483647 h 303"/>
                <a:gd name="T36" fmla="*/ 2147483647 w 792"/>
                <a:gd name="T37" fmla="*/ 2147483647 h 3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2"/>
                <a:gd name="T58" fmla="*/ 0 h 303"/>
                <a:gd name="T59" fmla="*/ 792 w 792"/>
                <a:gd name="T60" fmla="*/ 303 h 3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2" h="303">
                  <a:moveTo>
                    <a:pt x="0" y="0"/>
                  </a:moveTo>
                  <a:cubicBezTo>
                    <a:pt x="14" y="142"/>
                    <a:pt x="29" y="285"/>
                    <a:pt x="42" y="294"/>
                  </a:cubicBezTo>
                  <a:cubicBezTo>
                    <a:pt x="55" y="303"/>
                    <a:pt x="63" y="53"/>
                    <a:pt x="78" y="54"/>
                  </a:cubicBezTo>
                  <a:cubicBezTo>
                    <a:pt x="93" y="55"/>
                    <a:pt x="115" y="299"/>
                    <a:pt x="132" y="300"/>
                  </a:cubicBezTo>
                  <a:cubicBezTo>
                    <a:pt x="149" y="301"/>
                    <a:pt x="164" y="60"/>
                    <a:pt x="180" y="60"/>
                  </a:cubicBezTo>
                  <a:cubicBezTo>
                    <a:pt x="196" y="60"/>
                    <a:pt x="213" y="298"/>
                    <a:pt x="228" y="300"/>
                  </a:cubicBezTo>
                  <a:cubicBezTo>
                    <a:pt x="243" y="302"/>
                    <a:pt x="255" y="74"/>
                    <a:pt x="270" y="72"/>
                  </a:cubicBezTo>
                  <a:cubicBezTo>
                    <a:pt x="285" y="70"/>
                    <a:pt x="303" y="291"/>
                    <a:pt x="318" y="288"/>
                  </a:cubicBezTo>
                  <a:cubicBezTo>
                    <a:pt x="333" y="285"/>
                    <a:pt x="346" y="52"/>
                    <a:pt x="360" y="54"/>
                  </a:cubicBezTo>
                  <a:cubicBezTo>
                    <a:pt x="374" y="56"/>
                    <a:pt x="387" y="300"/>
                    <a:pt x="402" y="300"/>
                  </a:cubicBezTo>
                  <a:cubicBezTo>
                    <a:pt x="417" y="300"/>
                    <a:pt x="434" y="54"/>
                    <a:pt x="450" y="54"/>
                  </a:cubicBezTo>
                  <a:cubicBezTo>
                    <a:pt x="466" y="54"/>
                    <a:pt x="485" y="298"/>
                    <a:pt x="498" y="300"/>
                  </a:cubicBezTo>
                  <a:cubicBezTo>
                    <a:pt x="511" y="302"/>
                    <a:pt x="514" y="67"/>
                    <a:pt x="528" y="66"/>
                  </a:cubicBezTo>
                  <a:cubicBezTo>
                    <a:pt x="542" y="65"/>
                    <a:pt x="569" y="294"/>
                    <a:pt x="582" y="294"/>
                  </a:cubicBezTo>
                  <a:cubicBezTo>
                    <a:pt x="595" y="294"/>
                    <a:pt x="593" y="66"/>
                    <a:pt x="606" y="66"/>
                  </a:cubicBezTo>
                  <a:cubicBezTo>
                    <a:pt x="619" y="66"/>
                    <a:pt x="648" y="295"/>
                    <a:pt x="660" y="294"/>
                  </a:cubicBezTo>
                  <a:cubicBezTo>
                    <a:pt x="672" y="293"/>
                    <a:pt x="665" y="61"/>
                    <a:pt x="678" y="60"/>
                  </a:cubicBezTo>
                  <a:cubicBezTo>
                    <a:pt x="691" y="59"/>
                    <a:pt x="719" y="297"/>
                    <a:pt x="738" y="288"/>
                  </a:cubicBezTo>
                  <a:cubicBezTo>
                    <a:pt x="757" y="279"/>
                    <a:pt x="783" y="48"/>
                    <a:pt x="792" y="6"/>
                  </a:cubicBezTo>
                </a:path>
              </a:pathLst>
            </a:custGeom>
            <a:noFill/>
            <a:ln w="6350">
              <a:solidFill>
                <a:srgbClr val="FB9D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1" name="Line 56">
              <a:extLst>
                <a:ext uri="{FF2B5EF4-FFF2-40B4-BE49-F238E27FC236}">
                  <a16:creationId xmlns:a16="http://schemas.microsoft.com/office/drawing/2014/main" id="{47F83B1C-7D2F-3FA2-EB41-C1FC8BC852C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7877198" y="4333147"/>
              <a:ext cx="470" cy="153034"/>
            </a:xfrm>
            <a:prstGeom prst="line">
              <a:avLst/>
            </a:prstGeom>
            <a:noFill/>
            <a:ln w="12700">
              <a:solidFill>
                <a:srgbClr val="BC0000"/>
              </a:solidFill>
              <a:round/>
              <a:headEnd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2" name="Line 57">
              <a:extLst>
                <a:ext uri="{FF2B5EF4-FFF2-40B4-BE49-F238E27FC236}">
                  <a16:creationId xmlns:a16="http://schemas.microsoft.com/office/drawing/2014/main" id="{39D2EDC8-7912-A561-A486-5A8568C0F99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7888230" y="4066565"/>
              <a:ext cx="469" cy="162892"/>
            </a:xfrm>
            <a:prstGeom prst="line">
              <a:avLst/>
            </a:prstGeom>
            <a:noFill/>
            <a:ln w="12700">
              <a:solidFill>
                <a:srgbClr val="BC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8" name="Text Box 82">
              <a:extLst>
                <a:ext uri="{FF2B5EF4-FFF2-40B4-BE49-F238E27FC236}">
                  <a16:creationId xmlns:a16="http://schemas.microsoft.com/office/drawing/2014/main" id="{81771FC3-C695-1EBB-E38C-BEB90975E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9472" y="3861067"/>
              <a:ext cx="70637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bg2">
                      <a:lumMod val="50000"/>
                    </a:schemeClr>
                  </a:solidFill>
                </a:defRPr>
              </a:lvl1pPr>
            </a:lstStyle>
            <a:p>
              <a:r>
                <a:rPr lang="pt-BR" altLang="pt-BR" sz="700" dirty="0">
                  <a:solidFill>
                    <a:srgbClr val="C00000"/>
                  </a:solidFill>
                  <a:latin typeface="+mj-lt"/>
                </a:rPr>
                <a:t>Gases de</a:t>
              </a:r>
            </a:p>
            <a:p>
              <a:r>
                <a:rPr lang="pt-BR" altLang="pt-BR" sz="700" dirty="0">
                  <a:solidFill>
                    <a:srgbClr val="C00000"/>
                  </a:solidFill>
                  <a:latin typeface="+mj-lt"/>
                </a:rPr>
                <a:t>Exaustão</a:t>
              </a:r>
            </a:p>
            <a:p>
              <a:r>
                <a:rPr lang="pt-BR" altLang="pt-BR" sz="800" dirty="0">
                  <a:solidFill>
                    <a:srgbClr val="C00000"/>
                  </a:solidFill>
                  <a:latin typeface="+mj-lt"/>
                </a:rPr>
                <a:t>68,5 %</a:t>
              </a:r>
            </a:p>
            <a:p>
              <a:r>
                <a:rPr lang="pt-BR" altLang="pt-BR" sz="800" dirty="0">
                  <a:solidFill>
                    <a:srgbClr val="C00000"/>
                  </a:solidFill>
                  <a:latin typeface="+mj-lt"/>
                </a:rPr>
                <a:t>(~64,0 %)</a:t>
              </a:r>
            </a:p>
          </p:txBody>
        </p:sp>
        <p:sp>
          <p:nvSpPr>
            <p:cNvPr id="313" name="Text Box 81">
              <a:extLst>
                <a:ext uri="{FF2B5EF4-FFF2-40B4-BE49-F238E27FC236}">
                  <a16:creationId xmlns:a16="http://schemas.microsoft.com/office/drawing/2014/main" id="{806D20DB-0B44-B49E-656B-D04A2D9BC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7833" y="3827480"/>
              <a:ext cx="5576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pPr algn="r"/>
              <a:r>
                <a:rPr lang="pt-BR" altLang="pt-BR" sz="7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Perdas</a:t>
              </a:r>
              <a:endParaRPr lang="pt-BR" altLang="pt-BR" sz="900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  <a:p>
              <a:pPr algn="r"/>
              <a:r>
                <a:rPr lang="pt-BR" altLang="pt-BR" sz="8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1,5%</a:t>
              </a:r>
            </a:p>
          </p:txBody>
        </p:sp>
        <p:sp>
          <p:nvSpPr>
            <p:cNvPr id="281" name="Freeform 49">
              <a:extLst>
                <a:ext uri="{FF2B5EF4-FFF2-40B4-BE49-F238E27FC236}">
                  <a16:creationId xmlns:a16="http://schemas.microsoft.com/office/drawing/2014/main" id="{695A4A7F-F234-98E5-5DE2-2C4933E65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105" y="4117532"/>
              <a:ext cx="166100" cy="221670"/>
            </a:xfrm>
            <a:custGeom>
              <a:avLst/>
              <a:gdLst>
                <a:gd name="T0" fmla="*/ 854 w 854"/>
                <a:gd name="T1" fmla="*/ 590 h 590"/>
                <a:gd name="T2" fmla="*/ 582 w 854"/>
                <a:gd name="T3" fmla="*/ 272 h 590"/>
                <a:gd name="T4" fmla="*/ 83 w 854"/>
                <a:gd name="T5" fmla="*/ 363 h 590"/>
                <a:gd name="T6" fmla="*/ 83 w 854"/>
                <a:gd name="T7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4" h="590">
                  <a:moveTo>
                    <a:pt x="854" y="590"/>
                  </a:moveTo>
                  <a:cubicBezTo>
                    <a:pt x="782" y="450"/>
                    <a:pt x="710" y="310"/>
                    <a:pt x="582" y="272"/>
                  </a:cubicBezTo>
                  <a:cubicBezTo>
                    <a:pt x="454" y="234"/>
                    <a:pt x="166" y="408"/>
                    <a:pt x="83" y="363"/>
                  </a:cubicBezTo>
                  <a:cubicBezTo>
                    <a:pt x="0" y="318"/>
                    <a:pt x="83" y="68"/>
                    <a:pt x="83" y="0"/>
                  </a:cubicBezTo>
                </a:path>
              </a:pathLst>
            </a:custGeom>
            <a:noFill/>
            <a:ln w="9525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6713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2" name="Freeform 50">
              <a:extLst>
                <a:ext uri="{FF2B5EF4-FFF2-40B4-BE49-F238E27FC236}">
                  <a16:creationId xmlns:a16="http://schemas.microsoft.com/office/drawing/2014/main" id="{4C4A7EBA-E329-FF4F-8719-DB9D087D6FA1}"/>
                </a:ext>
              </a:extLst>
            </p:cNvPr>
            <p:cNvSpPr>
              <a:spLocks/>
            </p:cNvSpPr>
            <p:nvPr/>
          </p:nvSpPr>
          <p:spPr bwMode="auto">
            <a:xfrm rot="10530924">
              <a:off x="6295324" y="4125252"/>
              <a:ext cx="111140" cy="249760"/>
            </a:xfrm>
            <a:custGeom>
              <a:avLst/>
              <a:gdLst>
                <a:gd name="T0" fmla="*/ 854 w 854"/>
                <a:gd name="T1" fmla="*/ 590 h 590"/>
                <a:gd name="T2" fmla="*/ 582 w 854"/>
                <a:gd name="T3" fmla="*/ 272 h 590"/>
                <a:gd name="T4" fmla="*/ 83 w 854"/>
                <a:gd name="T5" fmla="*/ 363 h 590"/>
                <a:gd name="T6" fmla="*/ 83 w 854"/>
                <a:gd name="T7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4" h="590">
                  <a:moveTo>
                    <a:pt x="854" y="590"/>
                  </a:moveTo>
                  <a:cubicBezTo>
                    <a:pt x="782" y="450"/>
                    <a:pt x="710" y="310"/>
                    <a:pt x="582" y="272"/>
                  </a:cubicBezTo>
                  <a:cubicBezTo>
                    <a:pt x="454" y="234"/>
                    <a:pt x="166" y="408"/>
                    <a:pt x="83" y="363"/>
                  </a:cubicBezTo>
                  <a:cubicBezTo>
                    <a:pt x="0" y="318"/>
                    <a:pt x="83" y="68"/>
                    <a:pt x="83" y="0"/>
                  </a:cubicBezTo>
                </a:path>
              </a:pathLst>
            </a:custGeom>
            <a:noFill/>
            <a:ln w="9525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6713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pt-BR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6" name="Arrow: Down 305">
              <a:extLst>
                <a:ext uri="{FF2B5EF4-FFF2-40B4-BE49-F238E27FC236}">
                  <a16:creationId xmlns:a16="http://schemas.microsoft.com/office/drawing/2014/main" id="{167DFC0B-D683-BCA6-E5C1-CA594448CE6C}"/>
                </a:ext>
              </a:extLst>
            </p:cNvPr>
            <p:cNvSpPr/>
            <p:nvPr/>
          </p:nvSpPr>
          <p:spPr>
            <a:xfrm>
              <a:off x="6758396" y="3949997"/>
              <a:ext cx="493284" cy="294450"/>
            </a:xfrm>
            <a:prstGeom prst="downArrow">
              <a:avLst/>
            </a:prstGeom>
            <a:solidFill>
              <a:srgbClr val="94AE1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latin typeface="+mj-lt"/>
              </a:endParaRPr>
            </a:p>
          </p:txBody>
        </p:sp>
        <p:pic>
          <p:nvPicPr>
            <p:cNvPr id="290" name="Picture 2">
              <a:extLst>
                <a:ext uri="{FF2B5EF4-FFF2-40B4-BE49-F238E27FC236}">
                  <a16:creationId xmlns:a16="http://schemas.microsoft.com/office/drawing/2014/main" id="{CD30F4C3-2DFA-9DD1-7BFC-48B9C6831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350" y="4201332"/>
              <a:ext cx="867434" cy="520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D63FEC0B-F411-E67F-AA2D-594E5A079D4A}"/>
              </a:ext>
            </a:extLst>
          </p:cNvPr>
          <p:cNvCxnSpPr>
            <a:cxnSpLocks/>
          </p:cNvCxnSpPr>
          <p:nvPr/>
        </p:nvCxnSpPr>
        <p:spPr>
          <a:xfrm flipV="1">
            <a:off x="5086098" y="1292397"/>
            <a:ext cx="0" cy="3372775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BBC85215-2828-2124-906B-F29919E03A94}"/>
              </a:ext>
            </a:extLst>
          </p:cNvPr>
          <p:cNvCxnSpPr>
            <a:cxnSpLocks/>
          </p:cNvCxnSpPr>
          <p:nvPr/>
        </p:nvCxnSpPr>
        <p:spPr>
          <a:xfrm flipV="1">
            <a:off x="8691146" y="1292397"/>
            <a:ext cx="0" cy="3372775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1C051B42-447A-6B34-8796-3780BF20566A}"/>
              </a:ext>
            </a:extLst>
          </p:cNvPr>
          <p:cNvCxnSpPr>
            <a:cxnSpLocks/>
          </p:cNvCxnSpPr>
          <p:nvPr/>
        </p:nvCxnSpPr>
        <p:spPr>
          <a:xfrm flipH="1">
            <a:off x="5078478" y="4665432"/>
            <a:ext cx="3612668" cy="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75EB924-5D6A-ED1A-F410-21C85BDEE062}"/>
              </a:ext>
            </a:extLst>
          </p:cNvPr>
          <p:cNvSpPr/>
          <p:nvPr/>
        </p:nvSpPr>
        <p:spPr>
          <a:xfrm>
            <a:off x="5078478" y="934993"/>
            <a:ext cx="3612665" cy="3574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DBAE4BE6-7F6F-1AE2-AC63-A7504FA28964}"/>
              </a:ext>
            </a:extLst>
          </p:cNvPr>
          <p:cNvSpPr txBox="1"/>
          <p:nvPr/>
        </p:nvSpPr>
        <p:spPr>
          <a:xfrm>
            <a:off x="5371700" y="990584"/>
            <a:ext cx="3049085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pt-BR" sz="1000" b="1" dirty="0" err="1">
                <a:latin typeface="+mj-lt"/>
              </a:rPr>
              <a:t>Motogerador</a:t>
            </a:r>
            <a:r>
              <a:rPr lang="pt-BR" sz="1000" b="1" dirty="0">
                <a:latin typeface="+mj-lt"/>
              </a:rPr>
              <a:t> a Gás Natural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8A07A446-DEF6-3D01-9051-96BB98EFD9F6}"/>
              </a:ext>
            </a:extLst>
          </p:cNvPr>
          <p:cNvSpPr/>
          <p:nvPr/>
        </p:nvSpPr>
        <p:spPr>
          <a:xfrm>
            <a:off x="5078478" y="2905502"/>
            <a:ext cx="3612663" cy="3574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9F607B8D-8B00-B4E8-F2A1-7222C1749AD2}"/>
              </a:ext>
            </a:extLst>
          </p:cNvPr>
          <p:cNvSpPr txBox="1"/>
          <p:nvPr/>
        </p:nvSpPr>
        <p:spPr>
          <a:xfrm>
            <a:off x="5371700" y="2963585"/>
            <a:ext cx="3049085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pt-BR" sz="1000" b="1" dirty="0">
                <a:latin typeface="+mj-lt"/>
              </a:rPr>
              <a:t>Turbogerador a Gás Natural</a:t>
            </a:r>
          </a:p>
        </p:txBody>
      </p:sp>
      <p:pic>
        <p:nvPicPr>
          <p:cNvPr id="322" name="E371C721-779D-410D-8C2D-1A431F72C1AC">
            <a:extLst>
              <a:ext uri="{FF2B5EF4-FFF2-40B4-BE49-F238E27FC236}">
                <a16:creationId xmlns:a16="http://schemas.microsoft.com/office/drawing/2014/main" id="{C9556B0B-16EC-BF95-418C-D3D2B7641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8" r="14746"/>
          <a:stretch>
            <a:fillRect/>
          </a:stretch>
        </p:blipFill>
        <p:spPr bwMode="auto">
          <a:xfrm>
            <a:off x="3252146" y="3856901"/>
            <a:ext cx="961875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" name="Title 2">
            <a:extLst>
              <a:ext uri="{FF2B5EF4-FFF2-40B4-BE49-F238E27FC236}">
                <a16:creationId xmlns:a16="http://schemas.microsoft.com/office/drawing/2014/main" id="{09B9034B-E176-E7CC-9773-09C20562B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dirty="0"/>
              <a:t>PRINCIPAIS EQUIPAMENTOS</a:t>
            </a:r>
            <a:endParaRPr lang="en-US" sz="2000" i="0" dirty="0">
              <a:solidFill>
                <a:schemeClr val="accent4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D52A4-0CFC-4A73-C7F7-2B163B9108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SOLUÇÃO ENERGÉTICA</a:t>
            </a:r>
          </a:p>
        </p:txBody>
      </p:sp>
      <p:sp>
        <p:nvSpPr>
          <p:cNvPr id="119" name="Teardrop 118">
            <a:extLst>
              <a:ext uri="{FF2B5EF4-FFF2-40B4-BE49-F238E27FC236}">
                <a16:creationId xmlns:a16="http://schemas.microsoft.com/office/drawing/2014/main" id="{17CA5D56-0B14-C0E2-A5B8-4E7BBA9856F9}"/>
              </a:ext>
            </a:extLst>
          </p:cNvPr>
          <p:cNvSpPr/>
          <p:nvPr/>
        </p:nvSpPr>
        <p:spPr>
          <a:xfrm rot="10800000">
            <a:off x="7987870" y="1225197"/>
            <a:ext cx="628061" cy="628061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65E475B-BE85-2A2E-51CE-0D4FFD492ABA}"/>
              </a:ext>
            </a:extLst>
          </p:cNvPr>
          <p:cNvSpPr txBox="1"/>
          <p:nvPr/>
        </p:nvSpPr>
        <p:spPr>
          <a:xfrm>
            <a:off x="7965931" y="1273011"/>
            <a:ext cx="6110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b="1" dirty="0" err="1">
                <a:solidFill>
                  <a:schemeClr val="bg2"/>
                </a:solidFill>
                <a:latin typeface="Montserrat" pitchFamily="2" charset="0"/>
              </a:rPr>
              <a:t>Eff</a:t>
            </a:r>
            <a:r>
              <a:rPr lang="pt-BR" sz="1000" b="1" dirty="0">
                <a:solidFill>
                  <a:schemeClr val="bg2"/>
                </a:solidFill>
                <a:latin typeface="Montserrat" pitchFamily="2" charset="0"/>
              </a:rPr>
              <a:t> </a:t>
            </a:r>
          </a:p>
          <a:p>
            <a:pPr algn="ctr"/>
            <a:r>
              <a:rPr lang="pt-BR" sz="1000" b="1" dirty="0">
                <a:solidFill>
                  <a:schemeClr val="bg2"/>
                </a:solidFill>
                <a:latin typeface="Montserrat" pitchFamily="2" charset="0"/>
              </a:rPr>
              <a:t>Global</a:t>
            </a:r>
          </a:p>
          <a:p>
            <a:pPr algn="ctr"/>
            <a:r>
              <a:rPr lang="pt-BR" sz="1000" b="1" dirty="0">
                <a:solidFill>
                  <a:schemeClr val="bg2"/>
                </a:solidFill>
                <a:latin typeface="Montserrat" pitchFamily="2" charset="0"/>
              </a:rPr>
              <a:t>+85%</a:t>
            </a:r>
            <a:endParaRPr lang="en-US" sz="1000" b="1" dirty="0">
              <a:solidFill>
                <a:schemeClr val="bg2"/>
              </a:solidFill>
              <a:latin typeface="Montserrat" pitchFamily="2" charset="0"/>
            </a:endParaRPr>
          </a:p>
        </p:txBody>
      </p:sp>
      <p:sp>
        <p:nvSpPr>
          <p:cNvPr id="121" name="Teardrop 120">
            <a:extLst>
              <a:ext uri="{FF2B5EF4-FFF2-40B4-BE49-F238E27FC236}">
                <a16:creationId xmlns:a16="http://schemas.microsoft.com/office/drawing/2014/main" id="{BCBCB876-4EEF-9EE3-1E51-31000C2AE891}"/>
              </a:ext>
            </a:extLst>
          </p:cNvPr>
          <p:cNvSpPr/>
          <p:nvPr/>
        </p:nvSpPr>
        <p:spPr>
          <a:xfrm rot="10800000">
            <a:off x="7987870" y="3118739"/>
            <a:ext cx="628061" cy="628061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F7028CA-53F2-0EB8-9735-B4D7DE6C63F0}"/>
              </a:ext>
            </a:extLst>
          </p:cNvPr>
          <p:cNvSpPr txBox="1"/>
          <p:nvPr/>
        </p:nvSpPr>
        <p:spPr>
          <a:xfrm>
            <a:off x="7965931" y="3166553"/>
            <a:ext cx="6110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b="1" dirty="0" err="1">
                <a:solidFill>
                  <a:schemeClr val="bg2"/>
                </a:solidFill>
                <a:latin typeface="Montserrat" pitchFamily="2" charset="0"/>
              </a:rPr>
              <a:t>Eff</a:t>
            </a:r>
            <a:r>
              <a:rPr lang="pt-BR" sz="1000" b="1" dirty="0">
                <a:solidFill>
                  <a:schemeClr val="bg2"/>
                </a:solidFill>
                <a:latin typeface="Montserrat" pitchFamily="2" charset="0"/>
              </a:rPr>
              <a:t> </a:t>
            </a:r>
          </a:p>
          <a:p>
            <a:pPr algn="ctr"/>
            <a:r>
              <a:rPr lang="pt-BR" sz="1000" b="1" dirty="0">
                <a:solidFill>
                  <a:schemeClr val="bg2"/>
                </a:solidFill>
                <a:latin typeface="Montserrat" pitchFamily="2" charset="0"/>
              </a:rPr>
              <a:t>Global</a:t>
            </a:r>
          </a:p>
          <a:p>
            <a:pPr algn="ctr"/>
            <a:r>
              <a:rPr lang="pt-BR" sz="1000" b="1" dirty="0">
                <a:solidFill>
                  <a:schemeClr val="bg2"/>
                </a:solidFill>
                <a:latin typeface="Montserrat" pitchFamily="2" charset="0"/>
              </a:rPr>
              <a:t>+94%</a:t>
            </a:r>
            <a:endParaRPr lang="en-US" sz="1000" b="1" dirty="0">
              <a:solidFill>
                <a:schemeClr val="bg2"/>
              </a:solidFill>
              <a:latin typeface="Montserrat" pitchFamily="2" charset="0"/>
            </a:endParaRPr>
          </a:p>
        </p:txBody>
      </p:sp>
      <p:sp>
        <p:nvSpPr>
          <p:cNvPr id="2" name="Rounded Rectangle 102">
            <a:extLst>
              <a:ext uri="{FF2B5EF4-FFF2-40B4-BE49-F238E27FC236}">
                <a16:creationId xmlns:a16="http://schemas.microsoft.com/office/drawing/2014/main" id="{B418ED6A-A45D-10B8-0778-12B51AFDA0FC}"/>
              </a:ext>
            </a:extLst>
          </p:cNvPr>
          <p:cNvSpPr/>
          <p:nvPr/>
        </p:nvSpPr>
        <p:spPr>
          <a:xfrm flipH="1">
            <a:off x="6167861" y="3381102"/>
            <a:ext cx="1666451" cy="311614"/>
          </a:xfrm>
          <a:prstGeom prst="roundRect">
            <a:avLst/>
          </a:prstGeom>
          <a:solidFill>
            <a:srgbClr val="94AE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>
                <a:latin typeface="+mj-lt"/>
                <a:cs typeface="Helvetica Neue"/>
              </a:rPr>
              <a:t>Combustível</a:t>
            </a:r>
            <a:r>
              <a:rPr lang="en-US" sz="800" b="1" dirty="0">
                <a:latin typeface="+mj-lt"/>
                <a:cs typeface="Helvetica Neue"/>
              </a:rPr>
              <a:t> 100%</a:t>
            </a:r>
          </a:p>
          <a:p>
            <a:pPr algn="ctr"/>
            <a:r>
              <a:rPr lang="en-US" sz="800" b="1" dirty="0" err="1">
                <a:latin typeface="+mj-lt"/>
                <a:cs typeface="Helvetica Neue"/>
              </a:rPr>
              <a:t>Gás</a:t>
            </a:r>
            <a:r>
              <a:rPr lang="en-US" sz="800" b="1" dirty="0">
                <a:latin typeface="+mj-lt"/>
                <a:cs typeface="Helvetica Neue"/>
              </a:rPr>
              <a:t> Natural / </a:t>
            </a:r>
            <a:r>
              <a:rPr lang="en-US" sz="800" b="1" dirty="0" err="1">
                <a:latin typeface="+mj-lt"/>
                <a:cs typeface="Helvetica Neue"/>
              </a:rPr>
              <a:t>Biogás</a:t>
            </a:r>
            <a:r>
              <a:rPr lang="en-US" sz="800" b="1" dirty="0">
                <a:latin typeface="+mj-lt"/>
                <a:cs typeface="Helvetica Neue"/>
              </a:rPr>
              <a:t> / Biometano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A1A8497-593D-6AE5-6256-C4D2483B62FB}"/>
              </a:ext>
            </a:extLst>
          </p:cNvPr>
          <p:cNvSpPr/>
          <p:nvPr/>
        </p:nvSpPr>
        <p:spPr>
          <a:xfrm rot="10800000">
            <a:off x="2244648" y="1390411"/>
            <a:ext cx="298116" cy="198734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BE5793A-A276-4B8F-8665-1D852A02FCD1}"/>
              </a:ext>
            </a:extLst>
          </p:cNvPr>
          <p:cNvSpPr/>
          <p:nvPr/>
        </p:nvSpPr>
        <p:spPr>
          <a:xfrm rot="10800000">
            <a:off x="2244648" y="1749693"/>
            <a:ext cx="298116" cy="198734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8326C11C-5137-06B3-61D7-3B944B8EA4A7}"/>
              </a:ext>
            </a:extLst>
          </p:cNvPr>
          <p:cNvSpPr/>
          <p:nvPr/>
        </p:nvSpPr>
        <p:spPr>
          <a:xfrm rot="10800000">
            <a:off x="3577945" y="2140458"/>
            <a:ext cx="298116" cy="198734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01801A8-7638-C821-C292-53D49C02B523}"/>
              </a:ext>
            </a:extLst>
          </p:cNvPr>
          <p:cNvSpPr/>
          <p:nvPr/>
        </p:nvSpPr>
        <p:spPr>
          <a:xfrm rot="10800000">
            <a:off x="3577945" y="2536723"/>
            <a:ext cx="298116" cy="198734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5765092-DBA8-D40E-D96E-36293D581FAA}"/>
              </a:ext>
            </a:extLst>
          </p:cNvPr>
          <p:cNvSpPr/>
          <p:nvPr/>
        </p:nvSpPr>
        <p:spPr>
          <a:xfrm>
            <a:off x="3577944" y="1749693"/>
            <a:ext cx="298116" cy="198734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53BA387A-A658-3A81-86D9-ABA28BCA5783}"/>
              </a:ext>
            </a:extLst>
          </p:cNvPr>
          <p:cNvSpPr/>
          <p:nvPr/>
        </p:nvSpPr>
        <p:spPr>
          <a:xfrm>
            <a:off x="3577944" y="1389124"/>
            <a:ext cx="298116" cy="198734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D9786806-1B1F-2447-E685-7372C7C5505C}"/>
              </a:ext>
            </a:extLst>
          </p:cNvPr>
          <p:cNvSpPr/>
          <p:nvPr/>
        </p:nvSpPr>
        <p:spPr>
          <a:xfrm>
            <a:off x="2247319" y="2133260"/>
            <a:ext cx="298116" cy="198734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27C405B-535B-6159-E402-2678DBF4C51D}"/>
              </a:ext>
            </a:extLst>
          </p:cNvPr>
          <p:cNvSpPr/>
          <p:nvPr/>
        </p:nvSpPr>
        <p:spPr>
          <a:xfrm>
            <a:off x="2247319" y="2533838"/>
            <a:ext cx="298116" cy="198734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A0734-83B4-F281-6ED0-B4DE5F52B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872" y="3853144"/>
            <a:ext cx="1080673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471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Arrow: Pentagon 137">
            <a:extLst>
              <a:ext uri="{FF2B5EF4-FFF2-40B4-BE49-F238E27FC236}">
                <a16:creationId xmlns:a16="http://schemas.microsoft.com/office/drawing/2014/main" id="{A9974D99-EA39-94B1-F718-72C12F00ECCD}"/>
              </a:ext>
            </a:extLst>
          </p:cNvPr>
          <p:cNvSpPr/>
          <p:nvPr/>
        </p:nvSpPr>
        <p:spPr>
          <a:xfrm>
            <a:off x="3854872" y="1577697"/>
            <a:ext cx="1086009" cy="337507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Montserrat" pitchFamily="2" charset="0"/>
            </a:endParaRPr>
          </a:p>
        </p:txBody>
      </p:sp>
      <p:sp>
        <p:nvSpPr>
          <p:cNvPr id="96" name="Arrow: Pentagon 95">
            <a:extLst>
              <a:ext uri="{FF2B5EF4-FFF2-40B4-BE49-F238E27FC236}">
                <a16:creationId xmlns:a16="http://schemas.microsoft.com/office/drawing/2014/main" id="{6BC8C1C6-0887-F1BC-730F-D686DAF456CA}"/>
              </a:ext>
            </a:extLst>
          </p:cNvPr>
          <p:cNvSpPr/>
          <p:nvPr/>
        </p:nvSpPr>
        <p:spPr>
          <a:xfrm>
            <a:off x="3923927" y="3904355"/>
            <a:ext cx="1016953" cy="337507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Montserrat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AACDF1-DB70-FDC2-8AE6-4FACD76F0239}"/>
              </a:ext>
            </a:extLst>
          </p:cNvPr>
          <p:cNvSpPr txBox="1"/>
          <p:nvPr/>
        </p:nvSpPr>
        <p:spPr>
          <a:xfrm>
            <a:off x="5949664" y="970742"/>
            <a:ext cx="224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accent1"/>
                </a:solidFill>
                <a:latin typeface="Montserrat" pitchFamily="2" charset="0"/>
                <a:cs typeface="Helvetica Neue Light"/>
              </a:rPr>
              <a:t>COGERAÇÃO DE ENERGIA</a:t>
            </a:r>
          </a:p>
          <a:p>
            <a:pPr algn="ctr"/>
            <a:r>
              <a:rPr lang="pt-BR" sz="8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 Light"/>
              </a:rPr>
              <a:t>Energia Elétrica + Vapor + Água Gelada</a:t>
            </a:r>
            <a:endParaRPr lang="en-US" sz="900" i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Helvetica Neue Light"/>
            </a:endParaRPr>
          </a:p>
        </p:txBody>
      </p:sp>
      <p:sp>
        <p:nvSpPr>
          <p:cNvPr id="51" name="Rounded Rectangle 92">
            <a:extLst>
              <a:ext uri="{FF2B5EF4-FFF2-40B4-BE49-F238E27FC236}">
                <a16:creationId xmlns:a16="http://schemas.microsoft.com/office/drawing/2014/main" id="{2CA64149-9B6F-BC22-4597-6F02FFC19E03}"/>
              </a:ext>
            </a:extLst>
          </p:cNvPr>
          <p:cNvSpPr/>
          <p:nvPr/>
        </p:nvSpPr>
        <p:spPr>
          <a:xfrm>
            <a:off x="179513" y="2051297"/>
            <a:ext cx="1235936" cy="48471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>
                <a:solidFill>
                  <a:schemeClr val="bg1"/>
                </a:solidFill>
                <a:latin typeface="Montserrat" pitchFamily="2" charset="0"/>
              </a:rPr>
              <a:t>Gás</a:t>
            </a:r>
            <a:r>
              <a:rPr lang="en-US" sz="800" b="1" dirty="0">
                <a:solidFill>
                  <a:schemeClr val="bg1"/>
                </a:solidFill>
                <a:latin typeface="Montserrat" pitchFamily="2" charset="0"/>
              </a:rPr>
              <a:t> Natural</a:t>
            </a:r>
          </a:p>
          <a:p>
            <a:pPr algn="ctr"/>
            <a:r>
              <a:rPr lang="en-US" sz="800" b="1" dirty="0" err="1">
                <a:solidFill>
                  <a:schemeClr val="bg1"/>
                </a:solidFill>
                <a:latin typeface="Montserrat" pitchFamily="2" charset="0"/>
              </a:rPr>
              <a:t>Biogás</a:t>
            </a:r>
            <a:endParaRPr lang="en-US" sz="800" b="1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en-US" sz="800" b="1" dirty="0">
                <a:solidFill>
                  <a:schemeClr val="bg1"/>
                </a:solidFill>
                <a:latin typeface="Montserrat" pitchFamily="2" charset="0"/>
              </a:rPr>
              <a:t>Biometano</a:t>
            </a:r>
          </a:p>
        </p:txBody>
      </p:sp>
      <p:sp>
        <p:nvSpPr>
          <p:cNvPr id="52" name="Rounded Rectangle 93">
            <a:extLst>
              <a:ext uri="{FF2B5EF4-FFF2-40B4-BE49-F238E27FC236}">
                <a16:creationId xmlns:a16="http://schemas.microsoft.com/office/drawing/2014/main" id="{61BBCB4E-7379-463E-C17B-70E6C2040794}"/>
              </a:ext>
            </a:extLst>
          </p:cNvPr>
          <p:cNvSpPr/>
          <p:nvPr/>
        </p:nvSpPr>
        <p:spPr>
          <a:xfrm>
            <a:off x="5013028" y="2861498"/>
            <a:ext cx="1404000" cy="43033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Montserrat" pitchFamily="2" charset="0"/>
                <a:cs typeface="Helvetica Neue"/>
              </a:rPr>
              <a:t>ENERGIA ELÉTRICA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FDDBD25-E4B9-0081-73EE-ED2E9A823D48}"/>
              </a:ext>
            </a:extLst>
          </p:cNvPr>
          <p:cNvSpPr txBox="1"/>
          <p:nvPr/>
        </p:nvSpPr>
        <p:spPr>
          <a:xfrm>
            <a:off x="4211928" y="1937459"/>
            <a:ext cx="12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 err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Caldeira</a:t>
            </a:r>
            <a:r>
              <a:rPr lang="en-US" sz="6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 de </a:t>
            </a:r>
          </a:p>
          <a:p>
            <a:r>
              <a:rPr lang="en-US" sz="600" i="1" dirty="0" err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recuperação</a:t>
            </a:r>
            <a:r>
              <a:rPr lang="en-US" sz="6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 </a:t>
            </a:r>
          </a:p>
          <a:p>
            <a:r>
              <a:rPr lang="en-US" sz="6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(HRSG)</a:t>
            </a:r>
            <a:endParaRPr lang="en-US" sz="600" i="1" baseline="30000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Helvetica Neue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C1F3DA-E18E-65E2-2A92-08EFA4E2C425}"/>
              </a:ext>
            </a:extLst>
          </p:cNvPr>
          <p:cNvSpPr txBox="1"/>
          <p:nvPr/>
        </p:nvSpPr>
        <p:spPr>
          <a:xfrm>
            <a:off x="4211928" y="3552067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Chiller </a:t>
            </a:r>
            <a:r>
              <a:rPr lang="en-US" sz="600" i="1" dirty="0" err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absorção</a:t>
            </a:r>
            <a:r>
              <a:rPr lang="en-US" sz="6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 </a:t>
            </a:r>
          </a:p>
          <a:p>
            <a:r>
              <a:rPr lang="en-US" sz="6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de </a:t>
            </a:r>
            <a:r>
              <a:rPr lang="en-US" sz="600" i="1" dirty="0" err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calor</a:t>
            </a:r>
            <a:endParaRPr lang="en-US" sz="600" i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Helvetica Neue"/>
            </a:endParaRPr>
          </a:p>
        </p:txBody>
      </p:sp>
      <p:sp>
        <p:nvSpPr>
          <p:cNvPr id="55" name="Rounded Rectangle 97">
            <a:extLst>
              <a:ext uri="{FF2B5EF4-FFF2-40B4-BE49-F238E27FC236}">
                <a16:creationId xmlns:a16="http://schemas.microsoft.com/office/drawing/2014/main" id="{A5E020CD-78E4-E190-E6C4-5642102156D7}"/>
              </a:ext>
            </a:extLst>
          </p:cNvPr>
          <p:cNvSpPr/>
          <p:nvPr/>
        </p:nvSpPr>
        <p:spPr>
          <a:xfrm>
            <a:off x="5013028" y="3867544"/>
            <a:ext cx="1404000" cy="43033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Montserrat" pitchFamily="2" charset="0"/>
                <a:cs typeface="Helvetica Neue"/>
              </a:rPr>
              <a:t>ÁGUA GELADA</a:t>
            </a:r>
          </a:p>
        </p:txBody>
      </p:sp>
      <p:sp>
        <p:nvSpPr>
          <p:cNvPr id="56" name="Rounded Rectangle 98">
            <a:extLst>
              <a:ext uri="{FF2B5EF4-FFF2-40B4-BE49-F238E27FC236}">
                <a16:creationId xmlns:a16="http://schemas.microsoft.com/office/drawing/2014/main" id="{4C51751C-A874-4A38-D8F9-5B896CDFF6C9}"/>
              </a:ext>
            </a:extLst>
          </p:cNvPr>
          <p:cNvSpPr/>
          <p:nvPr/>
        </p:nvSpPr>
        <p:spPr>
          <a:xfrm>
            <a:off x="5018252" y="1519465"/>
            <a:ext cx="1404000" cy="430332"/>
          </a:xfrm>
          <a:prstGeom prst="roundRect">
            <a:avLst/>
          </a:prstGeom>
          <a:solidFill>
            <a:srgbClr val="7979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Montserrat" pitchFamily="2" charset="0"/>
                <a:cs typeface="Helvetica Neue"/>
              </a:rPr>
              <a:t>VAPOR PROCESSO</a:t>
            </a:r>
          </a:p>
        </p:txBody>
      </p:sp>
      <p:sp>
        <p:nvSpPr>
          <p:cNvPr id="58" name="Rounded Rectangle 100">
            <a:extLst>
              <a:ext uri="{FF2B5EF4-FFF2-40B4-BE49-F238E27FC236}">
                <a16:creationId xmlns:a16="http://schemas.microsoft.com/office/drawing/2014/main" id="{903085B0-1B09-31DD-B56D-AC12157CBC23}"/>
              </a:ext>
            </a:extLst>
          </p:cNvPr>
          <p:cNvSpPr/>
          <p:nvPr/>
        </p:nvSpPr>
        <p:spPr>
          <a:xfrm>
            <a:off x="100871" y="3313183"/>
            <a:ext cx="2234260" cy="28611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Montserrat" pitchFamily="2" charset="0"/>
                <a:cs typeface="Helvetica Neue"/>
              </a:rPr>
              <a:t>Gases de </a:t>
            </a:r>
            <a:r>
              <a:rPr lang="en-US" sz="800" b="1" dirty="0" err="1">
                <a:solidFill>
                  <a:schemeClr val="bg1"/>
                </a:solidFill>
                <a:latin typeface="Montserrat" pitchFamily="2" charset="0"/>
                <a:cs typeface="Helvetica Neue"/>
              </a:rPr>
              <a:t>Exaustão</a:t>
            </a:r>
            <a:r>
              <a:rPr lang="en-US" sz="800" b="1" dirty="0">
                <a:solidFill>
                  <a:schemeClr val="bg1"/>
                </a:solidFill>
                <a:latin typeface="Montserrat" pitchFamily="2" charset="0"/>
                <a:cs typeface="Helvetica Neue"/>
              </a:rPr>
              <a:t> / </a:t>
            </a:r>
            <a:r>
              <a:rPr lang="en-US" sz="800" b="1" dirty="0" err="1">
                <a:solidFill>
                  <a:schemeClr val="bg1"/>
                </a:solidFill>
                <a:latin typeface="Montserrat" pitchFamily="2" charset="0"/>
                <a:cs typeface="Helvetica Neue"/>
              </a:rPr>
              <a:t>Água</a:t>
            </a:r>
            <a:r>
              <a:rPr lang="en-US" sz="800" b="1" dirty="0">
                <a:solidFill>
                  <a:schemeClr val="bg1"/>
                </a:solidFill>
                <a:latin typeface="Montserrat" pitchFamily="2" charset="0"/>
                <a:cs typeface="Helvetica Neue"/>
              </a:rPr>
              <a:t> </a:t>
            </a:r>
            <a:r>
              <a:rPr lang="en-US" sz="800" b="1" dirty="0" err="1">
                <a:solidFill>
                  <a:schemeClr val="bg1"/>
                </a:solidFill>
                <a:latin typeface="Montserrat" pitchFamily="2" charset="0"/>
                <a:cs typeface="Helvetica Neue"/>
              </a:rPr>
              <a:t>Quente</a:t>
            </a:r>
            <a:endParaRPr lang="en-US" sz="800" b="1" dirty="0">
              <a:solidFill>
                <a:schemeClr val="bg1"/>
              </a:solidFill>
              <a:latin typeface="Montserrat" pitchFamily="2" charset="0"/>
              <a:cs typeface="Helvetica Neue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34E8D7-1E46-108B-F563-E685860C17C9}"/>
              </a:ext>
            </a:extLst>
          </p:cNvPr>
          <p:cNvSpPr txBox="1"/>
          <p:nvPr/>
        </p:nvSpPr>
        <p:spPr>
          <a:xfrm>
            <a:off x="4211928" y="2623697"/>
            <a:ext cx="129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 err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Motogerador</a:t>
            </a:r>
            <a:endParaRPr lang="en-US" sz="600" i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Helvetica Neue"/>
            </a:endParaRPr>
          </a:p>
          <a:p>
            <a:r>
              <a:rPr lang="en-US" sz="600" i="1" dirty="0" err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Turbogerador</a:t>
            </a:r>
            <a:endParaRPr lang="en-US" sz="600" i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Helvetica Neue"/>
            </a:endParaRPr>
          </a:p>
        </p:txBody>
      </p:sp>
      <p:cxnSp>
        <p:nvCxnSpPr>
          <p:cNvPr id="82" name="Elbow Connector 124">
            <a:extLst>
              <a:ext uri="{FF2B5EF4-FFF2-40B4-BE49-F238E27FC236}">
                <a16:creationId xmlns:a16="http://schemas.microsoft.com/office/drawing/2014/main" id="{8AE9A302-61E2-887F-C710-3D906BB3FCAD}"/>
              </a:ext>
            </a:extLst>
          </p:cNvPr>
          <p:cNvCxnSpPr>
            <a:cxnSpLocks/>
            <a:endCxn id="58" idx="0"/>
          </p:cNvCxnSpPr>
          <p:nvPr/>
        </p:nvCxnSpPr>
        <p:spPr>
          <a:xfrm rot="10800000" flipV="1">
            <a:off x="1218002" y="3092203"/>
            <a:ext cx="2304003" cy="220980"/>
          </a:xfrm>
          <a:prstGeom prst="bentConnector2">
            <a:avLst/>
          </a:prstGeom>
          <a:ln w="19050">
            <a:solidFill>
              <a:srgbClr val="C00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Picture 85" descr="caldeira-reserva.png">
            <a:extLst>
              <a:ext uri="{FF2B5EF4-FFF2-40B4-BE49-F238E27FC236}">
                <a16:creationId xmlns:a16="http://schemas.microsoft.com/office/drawing/2014/main" id="{401DE39E-9A26-8F3A-AAEF-606B372E13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75" y="1029182"/>
            <a:ext cx="735585" cy="720000"/>
          </a:xfrm>
          <a:prstGeom prst="rect">
            <a:avLst/>
          </a:prstGeom>
        </p:spPr>
      </p:pic>
      <p:pic>
        <p:nvPicPr>
          <p:cNvPr id="87" name="Picture 86" descr="caldeira-recuperacao-calor.png">
            <a:extLst>
              <a:ext uri="{FF2B5EF4-FFF2-40B4-BE49-F238E27FC236}">
                <a16:creationId xmlns:a16="http://schemas.microsoft.com/office/drawing/2014/main" id="{BE3759B5-EEB2-7980-ACF3-1AEE699A14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167" y="1742607"/>
            <a:ext cx="720000" cy="72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084A1675-1216-DDCA-088D-97A1B316E38D}"/>
              </a:ext>
            </a:extLst>
          </p:cNvPr>
          <p:cNvSpPr txBox="1"/>
          <p:nvPr/>
        </p:nvSpPr>
        <p:spPr>
          <a:xfrm>
            <a:off x="6653888" y="3554196"/>
            <a:ext cx="2161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>
                <a:solidFill>
                  <a:schemeClr val="accent1"/>
                </a:solidFill>
                <a:latin typeface="Montserrat" pitchFamily="2" charset="0"/>
              </a:rPr>
              <a:t>APLICAÇÃO INDUSTRIAL</a:t>
            </a:r>
          </a:p>
          <a:p>
            <a:pPr algn="ctr"/>
            <a:r>
              <a:rPr lang="pt-BR" sz="8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</a:rPr>
              <a:t>Alimentos, pneus, bebidas, química, farmacêuticas e etc.</a:t>
            </a:r>
          </a:p>
        </p:txBody>
      </p:sp>
      <p:pic>
        <p:nvPicPr>
          <p:cNvPr id="92" name="Picture 8" descr="Imagem relacionada">
            <a:extLst>
              <a:ext uri="{FF2B5EF4-FFF2-40B4-BE49-F238E27FC236}">
                <a16:creationId xmlns:a16="http://schemas.microsoft.com/office/drawing/2014/main" id="{E0AD2D3E-12DD-5864-FC12-2667D8BA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88" y="1622507"/>
            <a:ext cx="1880314" cy="188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B22948E-2394-A0FC-F7A6-30B36E618C18}"/>
              </a:ext>
            </a:extLst>
          </p:cNvPr>
          <p:cNvGrpSpPr/>
          <p:nvPr/>
        </p:nvGrpSpPr>
        <p:grpSpPr>
          <a:xfrm>
            <a:off x="3854872" y="2912192"/>
            <a:ext cx="1086009" cy="337507"/>
            <a:chOff x="3854872" y="2784305"/>
            <a:chExt cx="1086009" cy="337507"/>
          </a:xfrm>
        </p:grpSpPr>
        <p:sp>
          <p:nvSpPr>
            <p:cNvPr id="93" name="Arrow: Pentagon 92">
              <a:extLst>
                <a:ext uri="{FF2B5EF4-FFF2-40B4-BE49-F238E27FC236}">
                  <a16:creationId xmlns:a16="http://schemas.microsoft.com/office/drawing/2014/main" id="{F72E2489-0817-AE58-80EF-D29E7C629280}"/>
                </a:ext>
              </a:extLst>
            </p:cNvPr>
            <p:cNvSpPr/>
            <p:nvPr/>
          </p:nvSpPr>
          <p:spPr>
            <a:xfrm>
              <a:off x="3854872" y="2784305"/>
              <a:ext cx="1086009" cy="337507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Montserrat" pitchFamily="2" charset="0"/>
              </a:endParaRPr>
            </a:p>
          </p:txBody>
        </p:sp>
        <p:pic>
          <p:nvPicPr>
            <p:cNvPr id="95" name="Graphic 94" descr="Lightning bolt with solid fill">
              <a:extLst>
                <a:ext uri="{FF2B5EF4-FFF2-40B4-BE49-F238E27FC236}">
                  <a16:creationId xmlns:a16="http://schemas.microsoft.com/office/drawing/2014/main" id="{C9E7D15A-6848-9AC3-0934-79541074A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68462" y="2804964"/>
              <a:ext cx="296188" cy="296188"/>
            </a:xfrm>
            <a:prstGeom prst="rect">
              <a:avLst/>
            </a:prstGeom>
          </p:spPr>
        </p:pic>
      </p:grpSp>
      <p:pic>
        <p:nvPicPr>
          <p:cNvPr id="99" name="Graphic 98" descr="Snowflake with solid fill">
            <a:extLst>
              <a:ext uri="{FF2B5EF4-FFF2-40B4-BE49-F238E27FC236}">
                <a16:creationId xmlns:a16="http://schemas.microsoft.com/office/drawing/2014/main" id="{8E545710-70CF-1288-D46E-DC31E7BD16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68462" y="3925508"/>
            <a:ext cx="295200" cy="295200"/>
          </a:xfrm>
          <a:prstGeom prst="rect">
            <a:avLst/>
          </a:prstGeom>
        </p:spPr>
      </p:pic>
      <p:cxnSp>
        <p:nvCxnSpPr>
          <p:cNvPr id="101" name="Elbow Connector 124">
            <a:extLst>
              <a:ext uri="{FF2B5EF4-FFF2-40B4-BE49-F238E27FC236}">
                <a16:creationId xmlns:a16="http://schemas.microsoft.com/office/drawing/2014/main" id="{7E4D8381-9C2E-34F8-98F3-A9BECB5909DF}"/>
              </a:ext>
            </a:extLst>
          </p:cNvPr>
          <p:cNvCxnSpPr>
            <a:cxnSpLocks/>
            <a:stCxn id="58" idx="2"/>
            <a:endCxn id="88" idx="1"/>
          </p:cNvCxnSpPr>
          <p:nvPr/>
        </p:nvCxnSpPr>
        <p:spPr>
          <a:xfrm rot="16200000" flipH="1">
            <a:off x="2296833" y="2520462"/>
            <a:ext cx="105426" cy="2263090"/>
          </a:xfrm>
          <a:prstGeom prst="bentConnector2">
            <a:avLst/>
          </a:prstGeom>
          <a:ln w="19050">
            <a:solidFill>
              <a:srgbClr val="C00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24">
            <a:extLst>
              <a:ext uri="{FF2B5EF4-FFF2-40B4-BE49-F238E27FC236}">
                <a16:creationId xmlns:a16="http://schemas.microsoft.com/office/drawing/2014/main" id="{B423E25B-C9E2-4D27-6C6C-A872B8D04A55}"/>
              </a:ext>
            </a:extLst>
          </p:cNvPr>
          <p:cNvCxnSpPr>
            <a:cxnSpLocks/>
            <a:stCxn id="51" idx="2"/>
            <a:endCxn id="85" idx="1"/>
          </p:cNvCxnSpPr>
          <p:nvPr/>
        </p:nvCxnSpPr>
        <p:spPr>
          <a:xfrm rot="16200000" flipH="1">
            <a:off x="1934849" y="1398642"/>
            <a:ext cx="408873" cy="2683608"/>
          </a:xfrm>
          <a:prstGeom prst="bentConnector2">
            <a:avLst/>
          </a:prstGeom>
          <a:ln w="19050">
            <a:solidFill>
              <a:srgbClr val="92D05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24">
            <a:extLst>
              <a:ext uri="{FF2B5EF4-FFF2-40B4-BE49-F238E27FC236}">
                <a16:creationId xmlns:a16="http://schemas.microsoft.com/office/drawing/2014/main" id="{8AB4A96D-0625-41BB-7BA5-FA3217B21278}"/>
              </a:ext>
            </a:extLst>
          </p:cNvPr>
          <p:cNvCxnSpPr>
            <a:cxnSpLocks/>
            <a:stCxn id="51" idx="0"/>
          </p:cNvCxnSpPr>
          <p:nvPr/>
        </p:nvCxnSpPr>
        <p:spPr>
          <a:xfrm rot="5400000" flipH="1" flipV="1">
            <a:off x="1855257" y="394233"/>
            <a:ext cx="599288" cy="2714840"/>
          </a:xfrm>
          <a:prstGeom prst="bentConnector2">
            <a:avLst/>
          </a:prstGeom>
          <a:ln w="19050">
            <a:solidFill>
              <a:srgbClr val="92D05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5856E7FE-C470-FD1B-7DC7-58FC1C357F30}"/>
              </a:ext>
            </a:extLst>
          </p:cNvPr>
          <p:cNvSpPr txBox="1"/>
          <p:nvPr/>
        </p:nvSpPr>
        <p:spPr>
          <a:xfrm>
            <a:off x="4211928" y="1230340"/>
            <a:ext cx="129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 err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Caldeira</a:t>
            </a:r>
            <a:r>
              <a:rPr lang="en-US" sz="6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 </a:t>
            </a:r>
          </a:p>
          <a:p>
            <a:r>
              <a:rPr lang="en-US" sz="600" i="1" dirty="0" err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reserva</a:t>
            </a:r>
            <a:endParaRPr lang="en-US" sz="600" i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Helvetica Neue"/>
            </a:endParaRPr>
          </a:p>
        </p:txBody>
      </p:sp>
      <p:cxnSp>
        <p:nvCxnSpPr>
          <p:cNvPr id="112" name="Elbow Connector 124">
            <a:extLst>
              <a:ext uri="{FF2B5EF4-FFF2-40B4-BE49-F238E27FC236}">
                <a16:creationId xmlns:a16="http://schemas.microsoft.com/office/drawing/2014/main" id="{FEE55324-B0AE-AED4-8C6B-0741FE095EE1}"/>
              </a:ext>
            </a:extLst>
          </p:cNvPr>
          <p:cNvCxnSpPr>
            <a:cxnSpLocks/>
            <a:endCxn id="120" idx="2"/>
          </p:cNvCxnSpPr>
          <p:nvPr/>
        </p:nvCxnSpPr>
        <p:spPr>
          <a:xfrm rot="10800000">
            <a:off x="2375679" y="2497822"/>
            <a:ext cx="1132564" cy="287999"/>
          </a:xfrm>
          <a:prstGeom prst="bentConnector2">
            <a:avLst/>
          </a:prstGeom>
          <a:ln w="19050">
            <a:solidFill>
              <a:schemeClr val="accent6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ounded Rectangle 100">
            <a:extLst>
              <a:ext uri="{FF2B5EF4-FFF2-40B4-BE49-F238E27FC236}">
                <a16:creationId xmlns:a16="http://schemas.microsoft.com/office/drawing/2014/main" id="{B7B46660-E478-0D28-F8DE-F48830AC1205}"/>
              </a:ext>
            </a:extLst>
          </p:cNvPr>
          <p:cNvSpPr/>
          <p:nvPr/>
        </p:nvSpPr>
        <p:spPr>
          <a:xfrm>
            <a:off x="1691679" y="2211710"/>
            <a:ext cx="1368000" cy="28611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Montserrat" pitchFamily="2" charset="0"/>
                <a:cs typeface="Helvetica Neue"/>
              </a:rPr>
              <a:t>Gases de </a:t>
            </a:r>
            <a:r>
              <a:rPr lang="en-US" sz="800" b="1" dirty="0" err="1">
                <a:solidFill>
                  <a:schemeClr val="bg1"/>
                </a:solidFill>
                <a:latin typeface="Montserrat" pitchFamily="2" charset="0"/>
                <a:cs typeface="Helvetica Neue"/>
              </a:rPr>
              <a:t>Exaustão</a:t>
            </a:r>
            <a:endParaRPr lang="en-US" sz="800" b="1" dirty="0">
              <a:solidFill>
                <a:schemeClr val="bg1"/>
              </a:solidFill>
              <a:latin typeface="Montserrat" pitchFamily="2" charset="0"/>
              <a:cs typeface="Helvetica Neue"/>
            </a:endParaRPr>
          </a:p>
        </p:txBody>
      </p:sp>
      <p:cxnSp>
        <p:nvCxnSpPr>
          <p:cNvPr id="122" name="Elbow Connector 124">
            <a:extLst>
              <a:ext uri="{FF2B5EF4-FFF2-40B4-BE49-F238E27FC236}">
                <a16:creationId xmlns:a16="http://schemas.microsoft.com/office/drawing/2014/main" id="{817A9CFA-3964-D85B-2FC4-79049A778FE1}"/>
              </a:ext>
            </a:extLst>
          </p:cNvPr>
          <p:cNvCxnSpPr>
            <a:cxnSpLocks/>
            <a:stCxn id="120" idx="0"/>
            <a:endCxn id="87" idx="1"/>
          </p:cNvCxnSpPr>
          <p:nvPr/>
        </p:nvCxnSpPr>
        <p:spPr>
          <a:xfrm rot="5400000" flipH="1" flipV="1">
            <a:off x="2875372" y="1602915"/>
            <a:ext cx="109103" cy="1108488"/>
          </a:xfrm>
          <a:prstGeom prst="bentConnector2">
            <a:avLst/>
          </a:prstGeom>
          <a:ln w="19050">
            <a:solidFill>
              <a:schemeClr val="accent6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DA7739B-7589-405A-4B40-EAF657F3B849}"/>
              </a:ext>
            </a:extLst>
          </p:cNvPr>
          <p:cNvSpPr/>
          <p:nvPr/>
        </p:nvSpPr>
        <p:spPr>
          <a:xfrm>
            <a:off x="4947856" y="1377231"/>
            <a:ext cx="4016632" cy="3158971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Montserrat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29ABE-C267-FC35-3381-21BB43C67B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APLICAÇÕES PRÁTICAS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725F30-383E-77FA-84B2-D50A146A1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430738"/>
            <a:ext cx="5351512" cy="341912"/>
          </a:xfrm>
        </p:spPr>
        <p:txBody>
          <a:bodyPr/>
          <a:lstStyle/>
          <a:p>
            <a:r>
              <a:rPr lang="pt-BR" dirty="0"/>
              <a:t>COGERAÇÃO NO SEGMENTO INDUSTRIAL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9EB7FA-6FAB-6860-255E-898177675DEA}"/>
              </a:ext>
            </a:extLst>
          </p:cNvPr>
          <p:cNvSpPr txBox="1"/>
          <p:nvPr/>
        </p:nvSpPr>
        <p:spPr>
          <a:xfrm>
            <a:off x="4211928" y="4265810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defRPr sz="600" i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defRPr>
            </a:lvl1pPr>
          </a:lstStyle>
          <a:p>
            <a:pPr algn="l"/>
            <a:r>
              <a:rPr lang="en-US" dirty="0"/>
              <a:t>Chiller </a:t>
            </a:r>
            <a:r>
              <a:rPr lang="en-US" dirty="0" err="1"/>
              <a:t>elétrico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8FBF4F-AD97-1069-04FC-1372BB2069F1}"/>
              </a:ext>
            </a:extLst>
          </p:cNvPr>
          <p:cNvGrpSpPr/>
          <p:nvPr/>
        </p:nvGrpSpPr>
        <p:grpSpPr>
          <a:xfrm>
            <a:off x="987232" y="881373"/>
            <a:ext cx="1835646" cy="465877"/>
            <a:chOff x="987232" y="881373"/>
            <a:chExt cx="1835646" cy="465877"/>
          </a:xfrm>
        </p:grpSpPr>
        <p:sp>
          <p:nvSpPr>
            <p:cNvPr id="32" name="Callout: Bent Line 31">
              <a:extLst>
                <a:ext uri="{FF2B5EF4-FFF2-40B4-BE49-F238E27FC236}">
                  <a16:creationId xmlns:a16="http://schemas.microsoft.com/office/drawing/2014/main" id="{F6B6D6CA-080D-1714-B314-7BCA02473E66}"/>
                </a:ext>
              </a:extLst>
            </p:cNvPr>
            <p:cNvSpPr/>
            <p:nvPr/>
          </p:nvSpPr>
          <p:spPr>
            <a:xfrm flipH="1">
              <a:off x="1121043" y="984544"/>
              <a:ext cx="1701835" cy="362706"/>
            </a:xfrm>
            <a:prstGeom prst="borderCallout2">
              <a:avLst>
                <a:gd name="adj1" fmla="val 16753"/>
                <a:gd name="adj2" fmla="val 105"/>
                <a:gd name="adj3" fmla="val 16885"/>
                <a:gd name="adj4" fmla="val -9155"/>
                <a:gd name="adj5" fmla="val 106197"/>
                <a:gd name="adj6" fmla="val -39503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 dirty="0">
                  <a:solidFill>
                    <a:schemeClr val="accent6"/>
                  </a:solidFill>
                </a:rPr>
                <a:t>Confiabilidade Térmica:</a:t>
              </a:r>
              <a:endParaRPr lang="en-US" sz="900" b="1" dirty="0">
                <a:solidFill>
                  <a:schemeClr val="accent6"/>
                </a:solidFill>
              </a:endParaRPr>
            </a:p>
            <a:p>
              <a:pPr algn="ctr"/>
              <a:r>
                <a:rPr lang="en-US" sz="900" dirty="0" err="1">
                  <a:solidFill>
                    <a:schemeClr val="accent6"/>
                  </a:solidFill>
                </a:rPr>
                <a:t>Operação</a:t>
              </a:r>
              <a:r>
                <a:rPr lang="en-US" sz="900" dirty="0">
                  <a:solidFill>
                    <a:schemeClr val="accent6"/>
                  </a:solidFill>
                </a:rPr>
                <a:t> com </a:t>
              </a:r>
              <a:r>
                <a:rPr lang="en-US" sz="900" dirty="0" err="1">
                  <a:solidFill>
                    <a:schemeClr val="accent6"/>
                  </a:solidFill>
                </a:rPr>
                <a:t>caldeira</a:t>
              </a:r>
              <a:r>
                <a:rPr lang="en-US" sz="900" dirty="0">
                  <a:solidFill>
                    <a:schemeClr val="accent6"/>
                  </a:solidFill>
                </a:rPr>
                <a:t> </a:t>
              </a:r>
              <a:r>
                <a:rPr lang="en-US" sz="900" dirty="0" err="1">
                  <a:solidFill>
                    <a:schemeClr val="accent6"/>
                  </a:solidFill>
                </a:rPr>
                <a:t>reserva</a:t>
              </a:r>
              <a:endParaRPr lang="pt-BR" sz="900" dirty="0">
                <a:solidFill>
                  <a:schemeClr val="accent6"/>
                </a:solidFill>
              </a:endParaRPr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EFE438EF-66D1-694F-C784-23267D9B1247}"/>
                </a:ext>
              </a:extLst>
            </p:cNvPr>
            <p:cNvSpPr/>
            <p:nvPr/>
          </p:nvSpPr>
          <p:spPr>
            <a:xfrm rot="5400000">
              <a:off x="1013561" y="889246"/>
              <a:ext cx="214959" cy="21495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F7B053-5496-5358-784F-35CB1C92B0D1}"/>
                </a:ext>
              </a:extLst>
            </p:cNvPr>
            <p:cNvSpPr txBox="1"/>
            <p:nvPr/>
          </p:nvSpPr>
          <p:spPr>
            <a:xfrm>
              <a:off x="987232" y="881373"/>
              <a:ext cx="2728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b="1" dirty="0">
                  <a:solidFill>
                    <a:schemeClr val="bg1"/>
                  </a:solidFill>
                </a:rPr>
                <a:t>1.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701A2A-B0BF-99EA-4BBA-0534AAA6DA96}"/>
              </a:ext>
            </a:extLst>
          </p:cNvPr>
          <p:cNvGrpSpPr/>
          <p:nvPr/>
        </p:nvGrpSpPr>
        <p:grpSpPr>
          <a:xfrm>
            <a:off x="987232" y="3675085"/>
            <a:ext cx="2315595" cy="566776"/>
            <a:chOff x="987232" y="3675085"/>
            <a:chExt cx="2315595" cy="566776"/>
          </a:xfrm>
        </p:grpSpPr>
        <p:sp>
          <p:nvSpPr>
            <p:cNvPr id="34" name="Callout: Bent Line 33">
              <a:extLst>
                <a:ext uri="{FF2B5EF4-FFF2-40B4-BE49-F238E27FC236}">
                  <a16:creationId xmlns:a16="http://schemas.microsoft.com/office/drawing/2014/main" id="{246F8D12-1E8E-4915-6A15-52D11728B256}"/>
                </a:ext>
              </a:extLst>
            </p:cNvPr>
            <p:cNvSpPr/>
            <p:nvPr/>
          </p:nvSpPr>
          <p:spPr>
            <a:xfrm flipH="1">
              <a:off x="1121041" y="3777166"/>
              <a:ext cx="2181786" cy="464695"/>
            </a:xfrm>
            <a:prstGeom prst="borderCallout2">
              <a:avLst>
                <a:gd name="adj1" fmla="val -1630"/>
                <a:gd name="adj2" fmla="val 13747"/>
                <a:gd name="adj3" fmla="val -57959"/>
                <a:gd name="adj4" fmla="val 13765"/>
                <a:gd name="adj5" fmla="val -160352"/>
                <a:gd name="adj6" fmla="val -1483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 dirty="0">
                  <a:solidFill>
                    <a:schemeClr val="accent6"/>
                  </a:solidFill>
                </a:rPr>
                <a:t>Confiabilidade Elétrica:</a:t>
              </a:r>
              <a:endParaRPr lang="en-US" sz="900" b="1" dirty="0">
                <a:solidFill>
                  <a:schemeClr val="accent6"/>
                </a:solidFill>
              </a:endParaRPr>
            </a:p>
            <a:p>
              <a:pPr algn="ctr"/>
              <a:r>
                <a:rPr lang="pt-BR" sz="900" dirty="0">
                  <a:solidFill>
                    <a:schemeClr val="accent6"/>
                  </a:solidFill>
                </a:rPr>
                <a:t>Suprimento de energia elétrica independente em quedas da distribuidora</a:t>
              </a:r>
            </a:p>
          </p:txBody>
        </p:sp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3DD5A4F1-DA21-4221-8EFA-3E3AB49D56B7}"/>
                </a:ext>
              </a:extLst>
            </p:cNvPr>
            <p:cNvSpPr/>
            <p:nvPr/>
          </p:nvSpPr>
          <p:spPr>
            <a:xfrm rot="5400000">
              <a:off x="1013561" y="3682958"/>
              <a:ext cx="214959" cy="21495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4AAFB8-AB22-8EFD-B718-D6A489A96428}"/>
                </a:ext>
              </a:extLst>
            </p:cNvPr>
            <p:cNvSpPr txBox="1"/>
            <p:nvPr/>
          </p:nvSpPr>
          <p:spPr>
            <a:xfrm>
              <a:off x="987232" y="3675085"/>
              <a:ext cx="2728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b="1" dirty="0">
                  <a:solidFill>
                    <a:schemeClr val="bg1"/>
                  </a:solidFill>
                </a:rPr>
                <a:t>2.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6C1230-0E49-03A6-8785-E13015248E0D}"/>
              </a:ext>
            </a:extLst>
          </p:cNvPr>
          <p:cNvGrpSpPr/>
          <p:nvPr/>
        </p:nvGrpSpPr>
        <p:grpSpPr>
          <a:xfrm>
            <a:off x="987232" y="3872656"/>
            <a:ext cx="2569513" cy="840106"/>
            <a:chOff x="987232" y="3872656"/>
            <a:chExt cx="2569513" cy="84010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9316482-B5AE-0EE2-EAA0-D3FB30C770AF}"/>
                </a:ext>
              </a:extLst>
            </p:cNvPr>
            <p:cNvGrpSpPr/>
            <p:nvPr/>
          </p:nvGrpSpPr>
          <p:grpSpPr>
            <a:xfrm>
              <a:off x="1121041" y="3872656"/>
              <a:ext cx="2435704" cy="840106"/>
              <a:chOff x="1121041" y="3872656"/>
              <a:chExt cx="2435704" cy="840106"/>
            </a:xfrm>
          </p:grpSpPr>
          <p:sp>
            <p:nvSpPr>
              <p:cNvPr id="33" name="Callout: Bent Line 32">
                <a:extLst>
                  <a:ext uri="{FF2B5EF4-FFF2-40B4-BE49-F238E27FC236}">
                    <a16:creationId xmlns:a16="http://schemas.microsoft.com/office/drawing/2014/main" id="{E8FCDEC3-5E93-4BD2-D9B3-08281BB7CDF2}"/>
                  </a:ext>
                </a:extLst>
              </p:cNvPr>
              <p:cNvSpPr/>
              <p:nvPr/>
            </p:nvSpPr>
            <p:spPr>
              <a:xfrm flipH="1">
                <a:off x="1121041" y="4350056"/>
                <a:ext cx="2181786" cy="362706"/>
              </a:xfrm>
              <a:prstGeom prst="borderCallout2">
                <a:avLst>
                  <a:gd name="adj1" fmla="val 16753"/>
                  <a:gd name="adj2" fmla="val 105"/>
                  <a:gd name="adj3" fmla="val 16885"/>
                  <a:gd name="adj4" fmla="val -4789"/>
                  <a:gd name="adj5" fmla="val 53675"/>
                  <a:gd name="adj6" fmla="val -9816"/>
                </a:avLst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900" b="1" dirty="0">
                    <a:solidFill>
                      <a:schemeClr val="accent6"/>
                    </a:solidFill>
                  </a:rPr>
                  <a:t>Flexibilidade e Segurança Operacional:</a:t>
                </a:r>
                <a:endParaRPr lang="en-US" sz="900" b="1" dirty="0">
                  <a:solidFill>
                    <a:schemeClr val="accent6"/>
                  </a:solidFill>
                </a:endParaRPr>
              </a:p>
              <a:p>
                <a:pPr algn="ctr"/>
                <a:r>
                  <a:rPr lang="pt-BR" sz="900" dirty="0">
                    <a:solidFill>
                      <a:schemeClr val="accent6"/>
                    </a:solidFill>
                  </a:rPr>
                  <a:t>Biocombustível ou energia elétrica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A4FA6DD-E983-9B63-EA42-C9A40BF041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12729" y="3872656"/>
                <a:ext cx="144016" cy="539603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2FCADDF8-C476-6442-4975-C5C5633187C7}"/>
                </a:ext>
              </a:extLst>
            </p:cNvPr>
            <p:cNvSpPr/>
            <p:nvPr/>
          </p:nvSpPr>
          <p:spPr>
            <a:xfrm rot="5400000">
              <a:off x="1013561" y="4255196"/>
              <a:ext cx="214959" cy="21495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F31839-CE87-49DD-DBE6-6DEF8026E96A}"/>
                </a:ext>
              </a:extLst>
            </p:cNvPr>
            <p:cNvSpPr txBox="1"/>
            <p:nvPr/>
          </p:nvSpPr>
          <p:spPr>
            <a:xfrm>
              <a:off x="987232" y="4247323"/>
              <a:ext cx="2728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b="1" dirty="0">
                  <a:solidFill>
                    <a:schemeClr val="bg1"/>
                  </a:solidFill>
                </a:rPr>
                <a:t>3.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Graphic 14" descr="Windy with solid fill">
            <a:extLst>
              <a:ext uri="{FF2B5EF4-FFF2-40B4-BE49-F238E27FC236}">
                <a16:creationId xmlns:a16="http://schemas.microsoft.com/office/drawing/2014/main" id="{A2AE1BFF-8BDF-23E6-CEC8-C804228EDD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97876" y="1610939"/>
            <a:ext cx="278576" cy="278576"/>
          </a:xfrm>
          <a:prstGeom prst="rect">
            <a:avLst/>
          </a:prstGeom>
        </p:spPr>
      </p:pic>
      <p:pic>
        <p:nvPicPr>
          <p:cNvPr id="88" name="Picture 87" descr="absorcao-simples.png">
            <a:extLst>
              <a:ext uri="{FF2B5EF4-FFF2-40B4-BE49-F238E27FC236}">
                <a16:creationId xmlns:a16="http://schemas.microsoft.com/office/drawing/2014/main" id="{C87AFD45-F52E-73AE-E799-F708AE8CC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91" y="3344720"/>
            <a:ext cx="726153" cy="720000"/>
          </a:xfrm>
          <a:prstGeom prst="rect">
            <a:avLst/>
          </a:prstGeom>
        </p:spPr>
      </p:pic>
      <p:pic>
        <p:nvPicPr>
          <p:cNvPr id="85" name="Picture 84" descr="motogerador.png">
            <a:extLst>
              <a:ext uri="{FF2B5EF4-FFF2-40B4-BE49-F238E27FC236}">
                <a16:creationId xmlns:a16="http://schemas.microsoft.com/office/drawing/2014/main" id="{CD4EFDB5-1561-1AAB-4DF5-14C1E13AA3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89" y="2584883"/>
            <a:ext cx="726156" cy="72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AB865-D72F-057C-BC12-E30BA079352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324" t="2905" r="37751" b="6134"/>
          <a:stretch/>
        </p:blipFill>
        <p:spPr>
          <a:xfrm>
            <a:off x="3484167" y="4051217"/>
            <a:ext cx="720000" cy="74524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bevelT w="0" h="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283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C2AACDF1-DB70-FDC2-8AE6-4FACD76F0239}"/>
              </a:ext>
            </a:extLst>
          </p:cNvPr>
          <p:cNvSpPr txBox="1"/>
          <p:nvPr/>
        </p:nvSpPr>
        <p:spPr>
          <a:xfrm>
            <a:off x="6099546" y="970742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accent1"/>
                </a:solidFill>
                <a:latin typeface="Montserrat" pitchFamily="2" charset="0"/>
                <a:cs typeface="Helvetica Neue Light"/>
              </a:rPr>
              <a:t>COGERAÇÃO DE ENERGIA</a:t>
            </a:r>
          </a:p>
          <a:p>
            <a:pPr algn="ctr"/>
            <a:r>
              <a:rPr lang="pt-BR" sz="8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 Light"/>
              </a:rPr>
              <a:t>Energia Elétrica + Climatização</a:t>
            </a:r>
            <a:endParaRPr lang="en-US" sz="900" i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Helvetica Neue Light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84A1675-1216-DDCA-088D-97A1B316E38D}"/>
              </a:ext>
            </a:extLst>
          </p:cNvPr>
          <p:cNvSpPr txBox="1"/>
          <p:nvPr/>
        </p:nvSpPr>
        <p:spPr>
          <a:xfrm>
            <a:off x="6780162" y="3545928"/>
            <a:ext cx="19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>
                <a:solidFill>
                  <a:schemeClr val="accent1"/>
                </a:solidFill>
                <a:latin typeface="Montserrat" pitchFamily="2" charset="0"/>
              </a:rPr>
              <a:t>APLICAÇÃO COMERCIAL</a:t>
            </a:r>
          </a:p>
          <a:p>
            <a:pPr algn="ctr"/>
            <a:r>
              <a:rPr lang="pt-BR" sz="8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</a:rPr>
              <a:t>Shoppings, edifícios comerciais, hotéis e etc.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0E582F-BB31-407E-CC92-BBF2EE476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52" b="90000" l="8000" r="95259">
                        <a14:foregroundMark x1="8296" y1="52963" x2="15111" y2="52963"/>
                        <a14:foregroundMark x1="11556" y1="23333" x2="33333" y2="7037"/>
                        <a14:foregroundMark x1="33333" y1="7037" x2="36444" y2="9815"/>
                        <a14:foregroundMark x1="42667" y1="11111" x2="45926" y2="16852"/>
                        <a14:foregroundMark x1="44741" y1="9444" x2="50963" y2="15926"/>
                        <a14:foregroundMark x1="51111" y1="13889" x2="60148" y2="20370"/>
                        <a14:foregroundMark x1="60148" y1="20370" x2="60444" y2="20556"/>
                        <a14:foregroundMark x1="49926" y1="14074" x2="45926" y2="11111"/>
                        <a14:foregroundMark x1="49481" y1="12593" x2="45037" y2="10185"/>
                        <a14:foregroundMark x1="48296" y1="12593" x2="56444" y2="19259"/>
                        <a14:foregroundMark x1="49926" y1="12778" x2="54370" y2="18704"/>
                        <a14:foregroundMark x1="60889" y1="20556" x2="76444" y2="32407"/>
                        <a14:foregroundMark x1="91556" y1="59259" x2="93185" y2="58333"/>
                        <a14:foregroundMark x1="78074" y1="41852" x2="77926" y2="46296"/>
                        <a14:foregroundMark x1="78519" y1="35185" x2="78519" y2="44444"/>
                        <a14:foregroundMark x1="77778" y1="33519" x2="77778" y2="33519"/>
                        <a14:foregroundMark x1="52444" y1="87222" x2="54074" y2="88148"/>
                        <a14:foregroundMark x1="56593" y1="87778" x2="59704" y2="84444"/>
                        <a14:foregroundMark x1="63407" y1="82222" x2="67852" y2="78889"/>
                        <a14:foregroundMark x1="93778" y1="59815" x2="95259" y2="58889"/>
                        <a14:foregroundMark x1="87407" y1="49074" x2="84741" y2="4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684" y="1643273"/>
            <a:ext cx="2587773" cy="207022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336ADD6-EF41-2248-C05E-03FAD0769B3D}"/>
              </a:ext>
            </a:extLst>
          </p:cNvPr>
          <p:cNvSpPr/>
          <p:nvPr/>
        </p:nvSpPr>
        <p:spPr>
          <a:xfrm>
            <a:off x="4947856" y="1377231"/>
            <a:ext cx="4016632" cy="3158971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Montserrat" pitchFamily="2" charset="0"/>
            </a:endParaRPr>
          </a:p>
        </p:txBody>
      </p:sp>
      <p:sp>
        <p:nvSpPr>
          <p:cNvPr id="96" name="Arrow: Pentagon 95">
            <a:extLst>
              <a:ext uri="{FF2B5EF4-FFF2-40B4-BE49-F238E27FC236}">
                <a16:creationId xmlns:a16="http://schemas.microsoft.com/office/drawing/2014/main" id="{6BC8C1C6-0887-F1BC-730F-D686DAF456CA}"/>
              </a:ext>
            </a:extLst>
          </p:cNvPr>
          <p:cNvSpPr/>
          <p:nvPr/>
        </p:nvSpPr>
        <p:spPr>
          <a:xfrm>
            <a:off x="3797348" y="3488197"/>
            <a:ext cx="1143533" cy="337507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Montserrat" pitchFamily="2" charset="0"/>
            </a:endParaRPr>
          </a:p>
        </p:txBody>
      </p:sp>
      <p:sp>
        <p:nvSpPr>
          <p:cNvPr id="52" name="Rounded Rectangle 93">
            <a:extLst>
              <a:ext uri="{FF2B5EF4-FFF2-40B4-BE49-F238E27FC236}">
                <a16:creationId xmlns:a16="http://schemas.microsoft.com/office/drawing/2014/main" id="{61BBCB4E-7379-463E-C17B-70E6C2040794}"/>
              </a:ext>
            </a:extLst>
          </p:cNvPr>
          <p:cNvSpPr/>
          <p:nvPr/>
        </p:nvSpPr>
        <p:spPr>
          <a:xfrm>
            <a:off x="5013028" y="2017700"/>
            <a:ext cx="1404000" cy="43033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Montserrat" pitchFamily="2" charset="0"/>
                <a:cs typeface="Helvetica Neue"/>
              </a:rPr>
              <a:t>ENERGIA ELÉTRICA</a:t>
            </a:r>
          </a:p>
        </p:txBody>
      </p:sp>
      <p:sp>
        <p:nvSpPr>
          <p:cNvPr id="55" name="Rounded Rectangle 97">
            <a:extLst>
              <a:ext uri="{FF2B5EF4-FFF2-40B4-BE49-F238E27FC236}">
                <a16:creationId xmlns:a16="http://schemas.microsoft.com/office/drawing/2014/main" id="{A5E020CD-78E4-E190-E6C4-5642102156D7}"/>
              </a:ext>
            </a:extLst>
          </p:cNvPr>
          <p:cNvSpPr/>
          <p:nvPr/>
        </p:nvSpPr>
        <p:spPr>
          <a:xfrm>
            <a:off x="5013028" y="3436744"/>
            <a:ext cx="1404000" cy="43033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Montserrat" pitchFamily="2" charset="0"/>
                <a:cs typeface="Helvetica Neue"/>
              </a:rPr>
              <a:t>ÁGUA GELADA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34E8D7-1E46-108B-F563-E685860C17C9}"/>
              </a:ext>
            </a:extLst>
          </p:cNvPr>
          <p:cNvSpPr txBox="1"/>
          <p:nvPr/>
        </p:nvSpPr>
        <p:spPr>
          <a:xfrm>
            <a:off x="4198644" y="1838124"/>
            <a:ext cx="12359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 err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Motogerador</a:t>
            </a:r>
            <a:endParaRPr lang="en-US" sz="600" i="1" baseline="30000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Helvetica Neue"/>
            </a:endParaRPr>
          </a:p>
        </p:txBody>
      </p:sp>
      <p:cxnSp>
        <p:nvCxnSpPr>
          <p:cNvPr id="82" name="Elbow Connector 124">
            <a:extLst>
              <a:ext uri="{FF2B5EF4-FFF2-40B4-BE49-F238E27FC236}">
                <a16:creationId xmlns:a16="http://schemas.microsoft.com/office/drawing/2014/main" id="{8AE9A302-61E2-887F-C710-3D906BB3FCAD}"/>
              </a:ext>
            </a:extLst>
          </p:cNvPr>
          <p:cNvCxnSpPr>
            <a:cxnSpLocks/>
            <a:endCxn id="18" idx="0"/>
          </p:cNvCxnSpPr>
          <p:nvPr/>
        </p:nvCxnSpPr>
        <p:spPr>
          <a:xfrm rot="10800000" flipV="1">
            <a:off x="1218001" y="2378147"/>
            <a:ext cx="2397172" cy="303202"/>
          </a:xfrm>
          <a:prstGeom prst="bentConnector2">
            <a:avLst/>
          </a:prstGeom>
          <a:ln w="19050">
            <a:solidFill>
              <a:srgbClr val="C00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31D147-0C34-0522-7B15-F75DC8EC75C8}"/>
              </a:ext>
            </a:extLst>
          </p:cNvPr>
          <p:cNvGrpSpPr/>
          <p:nvPr/>
        </p:nvGrpSpPr>
        <p:grpSpPr>
          <a:xfrm>
            <a:off x="3942763" y="2064113"/>
            <a:ext cx="998118" cy="337507"/>
            <a:chOff x="3942763" y="1955687"/>
            <a:chExt cx="998118" cy="337507"/>
          </a:xfrm>
        </p:grpSpPr>
        <p:sp>
          <p:nvSpPr>
            <p:cNvPr id="93" name="Arrow: Pentagon 92">
              <a:extLst>
                <a:ext uri="{FF2B5EF4-FFF2-40B4-BE49-F238E27FC236}">
                  <a16:creationId xmlns:a16="http://schemas.microsoft.com/office/drawing/2014/main" id="{F72E2489-0817-AE58-80EF-D29E7C629280}"/>
                </a:ext>
              </a:extLst>
            </p:cNvPr>
            <p:cNvSpPr/>
            <p:nvPr/>
          </p:nvSpPr>
          <p:spPr>
            <a:xfrm>
              <a:off x="3942763" y="1955687"/>
              <a:ext cx="998118" cy="337507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Montserrat" pitchFamily="2" charset="0"/>
              </a:endParaRPr>
            </a:p>
          </p:txBody>
        </p:sp>
        <p:pic>
          <p:nvPicPr>
            <p:cNvPr id="95" name="Graphic 94" descr="Lightning bolt with solid fill">
              <a:extLst>
                <a:ext uri="{FF2B5EF4-FFF2-40B4-BE49-F238E27FC236}">
                  <a16:creationId xmlns:a16="http://schemas.microsoft.com/office/drawing/2014/main" id="{C9E7D15A-6848-9AC3-0934-79541074A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68462" y="1976346"/>
              <a:ext cx="296188" cy="296188"/>
            </a:xfrm>
            <a:prstGeom prst="rect">
              <a:avLst/>
            </a:prstGeom>
          </p:spPr>
        </p:pic>
      </p:grpSp>
      <p:pic>
        <p:nvPicPr>
          <p:cNvPr id="99" name="Graphic 98" descr="Snowflake with solid fill">
            <a:extLst>
              <a:ext uri="{FF2B5EF4-FFF2-40B4-BE49-F238E27FC236}">
                <a16:creationId xmlns:a16="http://schemas.microsoft.com/office/drawing/2014/main" id="{8E545710-70CF-1288-D46E-DC31E7BD16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8462" y="3509350"/>
            <a:ext cx="295200" cy="295200"/>
          </a:xfrm>
          <a:prstGeom prst="rect">
            <a:avLst/>
          </a:prstGeom>
        </p:spPr>
      </p:pic>
      <p:cxnSp>
        <p:nvCxnSpPr>
          <p:cNvPr id="101" name="Elbow Connector 124">
            <a:extLst>
              <a:ext uri="{FF2B5EF4-FFF2-40B4-BE49-F238E27FC236}">
                <a16:creationId xmlns:a16="http://schemas.microsoft.com/office/drawing/2014/main" id="{7E4D8381-9C2E-34F8-98F3-A9BECB5909DF}"/>
              </a:ext>
            </a:extLst>
          </p:cNvPr>
          <p:cNvCxnSpPr>
            <a:cxnSpLocks/>
            <a:stCxn id="18" idx="2"/>
            <a:endCxn id="88" idx="1"/>
          </p:cNvCxnSpPr>
          <p:nvPr/>
        </p:nvCxnSpPr>
        <p:spPr>
          <a:xfrm rot="16200000" flipH="1">
            <a:off x="2184088" y="2001373"/>
            <a:ext cx="318851" cy="2251024"/>
          </a:xfrm>
          <a:prstGeom prst="bentConnector2">
            <a:avLst/>
          </a:prstGeom>
          <a:ln w="19050">
            <a:solidFill>
              <a:srgbClr val="C00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4CD99E-49B4-AB17-D410-3729CB331885}"/>
              </a:ext>
            </a:extLst>
          </p:cNvPr>
          <p:cNvCxnSpPr>
            <a:cxnSpLocks/>
          </p:cNvCxnSpPr>
          <p:nvPr/>
        </p:nvCxnSpPr>
        <p:spPr>
          <a:xfrm>
            <a:off x="1475656" y="2103813"/>
            <a:ext cx="2001671" cy="0"/>
          </a:xfrm>
          <a:prstGeom prst="straightConnector1">
            <a:avLst/>
          </a:prstGeom>
          <a:ln w="19050">
            <a:solidFill>
              <a:srgbClr val="92D05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CE6FDBC-AAC4-4BDA-73BE-84F5F96055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APLICAÇÕES PRÁTICAS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17BE1-11C7-7F96-3883-2E767E0B1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430738"/>
            <a:ext cx="6287616" cy="341912"/>
          </a:xfrm>
        </p:spPr>
        <p:txBody>
          <a:bodyPr/>
          <a:lstStyle/>
          <a:p>
            <a:r>
              <a:rPr lang="pt-BR" dirty="0"/>
              <a:t>COGERAÇÃO NO SEGMENTO COMERCIAL</a:t>
            </a:r>
            <a:endParaRPr lang="en-US" dirty="0"/>
          </a:p>
        </p:txBody>
      </p:sp>
      <p:sp>
        <p:nvSpPr>
          <p:cNvPr id="11" name="Rounded Rectangle 92">
            <a:extLst>
              <a:ext uri="{FF2B5EF4-FFF2-40B4-BE49-F238E27FC236}">
                <a16:creationId xmlns:a16="http://schemas.microsoft.com/office/drawing/2014/main" id="{9EE50363-791B-606A-82EB-54B827FF3F6F}"/>
              </a:ext>
            </a:extLst>
          </p:cNvPr>
          <p:cNvSpPr/>
          <p:nvPr/>
        </p:nvSpPr>
        <p:spPr>
          <a:xfrm>
            <a:off x="607171" y="1785627"/>
            <a:ext cx="1235936" cy="48471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>
                <a:solidFill>
                  <a:schemeClr val="bg1"/>
                </a:solidFill>
                <a:latin typeface="Montserrat" pitchFamily="2" charset="0"/>
              </a:rPr>
              <a:t>Gás</a:t>
            </a:r>
            <a:r>
              <a:rPr lang="en-US" sz="800" b="1" dirty="0">
                <a:solidFill>
                  <a:schemeClr val="bg1"/>
                </a:solidFill>
                <a:latin typeface="Montserrat" pitchFamily="2" charset="0"/>
              </a:rPr>
              <a:t> Natural</a:t>
            </a:r>
          </a:p>
          <a:p>
            <a:pPr algn="ctr"/>
            <a:r>
              <a:rPr lang="en-US" sz="800" b="1" dirty="0" err="1">
                <a:solidFill>
                  <a:schemeClr val="bg1"/>
                </a:solidFill>
                <a:latin typeface="Montserrat" pitchFamily="2" charset="0"/>
              </a:rPr>
              <a:t>Biogás</a:t>
            </a:r>
            <a:endParaRPr lang="en-US" sz="800" b="1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en-US" sz="800" b="1" dirty="0">
                <a:solidFill>
                  <a:schemeClr val="bg1"/>
                </a:solidFill>
                <a:latin typeface="Montserrat" pitchFamily="2" charset="0"/>
              </a:rPr>
              <a:t>Biometano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151818-2CBE-F8C2-E29B-C9A11B175BC0}"/>
              </a:ext>
            </a:extLst>
          </p:cNvPr>
          <p:cNvSpPr txBox="1"/>
          <p:nvPr/>
        </p:nvSpPr>
        <p:spPr>
          <a:xfrm>
            <a:off x="4203625" y="3167683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Chiller </a:t>
            </a:r>
            <a:r>
              <a:rPr lang="en-US" sz="600" i="1" dirty="0" err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absorção</a:t>
            </a:r>
            <a:r>
              <a:rPr lang="en-US" sz="6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 </a:t>
            </a:r>
          </a:p>
          <a:p>
            <a:r>
              <a:rPr lang="en-US" sz="600" i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de </a:t>
            </a:r>
            <a:r>
              <a:rPr lang="en-US" sz="600" i="1" dirty="0" err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rPr>
              <a:t>calor</a:t>
            </a:r>
            <a:endParaRPr lang="en-US" sz="600" i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1F63A9-AB9C-6321-C622-1B6B5BA6C13C}"/>
              </a:ext>
            </a:extLst>
          </p:cNvPr>
          <p:cNvSpPr txBox="1"/>
          <p:nvPr/>
        </p:nvSpPr>
        <p:spPr>
          <a:xfrm>
            <a:off x="4203625" y="3881426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defRPr sz="600" i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Helvetica Neue"/>
              </a:defRPr>
            </a:lvl1pPr>
          </a:lstStyle>
          <a:p>
            <a:pPr algn="l"/>
            <a:r>
              <a:rPr lang="en-US" dirty="0"/>
              <a:t>Chiller </a:t>
            </a:r>
            <a:r>
              <a:rPr lang="en-US" dirty="0" err="1"/>
              <a:t>elétrico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524FCC-E2E5-19D1-8880-33E8FBED9C1A}"/>
              </a:ext>
            </a:extLst>
          </p:cNvPr>
          <p:cNvGrpSpPr/>
          <p:nvPr/>
        </p:nvGrpSpPr>
        <p:grpSpPr>
          <a:xfrm>
            <a:off x="1121041" y="1097682"/>
            <a:ext cx="2285884" cy="550374"/>
            <a:chOff x="1121041" y="1097682"/>
            <a:chExt cx="2285884" cy="550374"/>
          </a:xfrm>
        </p:grpSpPr>
        <p:sp>
          <p:nvSpPr>
            <p:cNvPr id="5" name="Callout: Bent Line 4">
              <a:extLst>
                <a:ext uri="{FF2B5EF4-FFF2-40B4-BE49-F238E27FC236}">
                  <a16:creationId xmlns:a16="http://schemas.microsoft.com/office/drawing/2014/main" id="{A7B6C710-20E7-3539-85B2-9E2DB6903FF8}"/>
                </a:ext>
              </a:extLst>
            </p:cNvPr>
            <p:cNvSpPr/>
            <p:nvPr/>
          </p:nvSpPr>
          <p:spPr>
            <a:xfrm flipH="1">
              <a:off x="1225139" y="1183361"/>
              <a:ext cx="2181786" cy="464695"/>
            </a:xfrm>
            <a:prstGeom prst="borderCallout2">
              <a:avLst>
                <a:gd name="adj1" fmla="val 100322"/>
                <a:gd name="adj2" fmla="val 19873"/>
                <a:gd name="adj3" fmla="val 159221"/>
                <a:gd name="adj4" fmla="val 6935"/>
                <a:gd name="adj5" fmla="val 160317"/>
                <a:gd name="adj6" fmla="val -1397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 dirty="0">
                  <a:solidFill>
                    <a:schemeClr val="accent6"/>
                  </a:solidFill>
                </a:rPr>
                <a:t>Confiabilidade Elétrica:</a:t>
              </a:r>
              <a:endParaRPr lang="en-US" sz="900" b="1" dirty="0">
                <a:solidFill>
                  <a:schemeClr val="accent6"/>
                </a:solidFill>
              </a:endParaRPr>
            </a:p>
            <a:p>
              <a:pPr algn="ctr"/>
              <a:r>
                <a:rPr lang="pt-BR" sz="900" dirty="0">
                  <a:solidFill>
                    <a:schemeClr val="accent6"/>
                  </a:solidFill>
                </a:rPr>
                <a:t>Suprimento de energia elétrica independente em quedas da distribuidora</a:t>
              </a:r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D94B34C4-D987-BF8A-4D60-3B92A07C6AF4}"/>
                </a:ext>
              </a:extLst>
            </p:cNvPr>
            <p:cNvSpPr/>
            <p:nvPr/>
          </p:nvSpPr>
          <p:spPr>
            <a:xfrm rot="5400000">
              <a:off x="1147370" y="1105555"/>
              <a:ext cx="214959" cy="21495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5C5D28-F3E7-6BED-54EA-05418C302473}"/>
                </a:ext>
              </a:extLst>
            </p:cNvPr>
            <p:cNvSpPr txBox="1"/>
            <p:nvPr/>
          </p:nvSpPr>
          <p:spPr>
            <a:xfrm>
              <a:off x="1121041" y="1097682"/>
              <a:ext cx="2728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b="1" dirty="0">
                  <a:solidFill>
                    <a:schemeClr val="bg1"/>
                  </a:solidFill>
                </a:rPr>
                <a:t>1.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624455-E32F-BE38-4F3D-F828F472B4F0}"/>
              </a:ext>
            </a:extLst>
          </p:cNvPr>
          <p:cNvGrpSpPr/>
          <p:nvPr/>
        </p:nvGrpSpPr>
        <p:grpSpPr>
          <a:xfrm>
            <a:off x="988467" y="3418741"/>
            <a:ext cx="2568278" cy="840106"/>
            <a:chOff x="988467" y="3418741"/>
            <a:chExt cx="2568278" cy="84010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4D89C71-F349-71AD-9BA8-C5AD5313A317}"/>
                </a:ext>
              </a:extLst>
            </p:cNvPr>
            <p:cNvGrpSpPr/>
            <p:nvPr/>
          </p:nvGrpSpPr>
          <p:grpSpPr>
            <a:xfrm>
              <a:off x="1121041" y="3418741"/>
              <a:ext cx="2435704" cy="840106"/>
              <a:chOff x="1121041" y="3872656"/>
              <a:chExt cx="2435704" cy="840106"/>
            </a:xfrm>
          </p:grpSpPr>
          <p:sp>
            <p:nvSpPr>
              <p:cNvPr id="29" name="Callout: Bent Line 28">
                <a:extLst>
                  <a:ext uri="{FF2B5EF4-FFF2-40B4-BE49-F238E27FC236}">
                    <a16:creationId xmlns:a16="http://schemas.microsoft.com/office/drawing/2014/main" id="{70E9E737-ECEB-0A36-CEAB-FAA04F0B376A}"/>
                  </a:ext>
                </a:extLst>
              </p:cNvPr>
              <p:cNvSpPr/>
              <p:nvPr/>
            </p:nvSpPr>
            <p:spPr>
              <a:xfrm flipH="1">
                <a:off x="1121041" y="4350056"/>
                <a:ext cx="2181786" cy="362706"/>
              </a:xfrm>
              <a:prstGeom prst="borderCallout2">
                <a:avLst>
                  <a:gd name="adj1" fmla="val 16753"/>
                  <a:gd name="adj2" fmla="val 105"/>
                  <a:gd name="adj3" fmla="val 16885"/>
                  <a:gd name="adj4" fmla="val -4789"/>
                  <a:gd name="adj5" fmla="val 53675"/>
                  <a:gd name="adj6" fmla="val -9816"/>
                </a:avLst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900" b="1" dirty="0">
                    <a:solidFill>
                      <a:schemeClr val="accent6"/>
                    </a:solidFill>
                  </a:rPr>
                  <a:t>Flexibilidade e Segurança Operacional:</a:t>
                </a:r>
                <a:endParaRPr lang="en-US" sz="900" b="1" dirty="0">
                  <a:solidFill>
                    <a:schemeClr val="accent6"/>
                  </a:solidFill>
                </a:endParaRPr>
              </a:p>
              <a:p>
                <a:pPr algn="ctr"/>
                <a:r>
                  <a:rPr lang="pt-BR" sz="900" dirty="0">
                    <a:solidFill>
                      <a:schemeClr val="accent6"/>
                    </a:solidFill>
                  </a:rPr>
                  <a:t>Biocombustível ou energia elétrica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6BC6DAD-658C-A934-1D46-80B3283E04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12729" y="3872656"/>
                <a:ext cx="144016" cy="539603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CA902912-BA72-A65D-5135-C11051D54B02}"/>
                </a:ext>
              </a:extLst>
            </p:cNvPr>
            <p:cNvSpPr/>
            <p:nvPr/>
          </p:nvSpPr>
          <p:spPr>
            <a:xfrm rot="5400000">
              <a:off x="1014796" y="3801933"/>
              <a:ext cx="214959" cy="21495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775CC7-CB42-FA4F-8F95-265AD2B4DFF7}"/>
                </a:ext>
              </a:extLst>
            </p:cNvPr>
            <p:cNvSpPr txBox="1"/>
            <p:nvPr/>
          </p:nvSpPr>
          <p:spPr>
            <a:xfrm>
              <a:off x="988467" y="3794060"/>
              <a:ext cx="2728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b="1" dirty="0">
                  <a:solidFill>
                    <a:schemeClr val="bg1"/>
                  </a:solidFill>
                </a:rPr>
                <a:t>2.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Rounded Rectangle 100">
            <a:extLst>
              <a:ext uri="{FF2B5EF4-FFF2-40B4-BE49-F238E27FC236}">
                <a16:creationId xmlns:a16="http://schemas.microsoft.com/office/drawing/2014/main" id="{2D0A5F48-29EC-43B8-14BF-0223E92508CE}"/>
              </a:ext>
            </a:extLst>
          </p:cNvPr>
          <p:cNvSpPr/>
          <p:nvPr/>
        </p:nvSpPr>
        <p:spPr>
          <a:xfrm>
            <a:off x="100871" y="2681349"/>
            <a:ext cx="2234260" cy="28611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Montserrat" pitchFamily="2" charset="0"/>
                <a:cs typeface="Helvetica Neue"/>
              </a:rPr>
              <a:t>Gases de </a:t>
            </a:r>
            <a:r>
              <a:rPr lang="en-US" sz="800" b="1" dirty="0" err="1">
                <a:solidFill>
                  <a:schemeClr val="bg1"/>
                </a:solidFill>
                <a:latin typeface="Montserrat" pitchFamily="2" charset="0"/>
                <a:cs typeface="Helvetica Neue"/>
              </a:rPr>
              <a:t>Exaustão</a:t>
            </a:r>
            <a:r>
              <a:rPr lang="en-US" sz="800" b="1" dirty="0">
                <a:solidFill>
                  <a:schemeClr val="bg1"/>
                </a:solidFill>
                <a:latin typeface="Montserrat" pitchFamily="2" charset="0"/>
                <a:cs typeface="Helvetica Neue"/>
              </a:rPr>
              <a:t> / </a:t>
            </a:r>
            <a:r>
              <a:rPr lang="en-US" sz="800" b="1" dirty="0" err="1">
                <a:solidFill>
                  <a:schemeClr val="bg1"/>
                </a:solidFill>
                <a:latin typeface="Montserrat" pitchFamily="2" charset="0"/>
                <a:cs typeface="Helvetica Neue"/>
              </a:rPr>
              <a:t>Água</a:t>
            </a:r>
            <a:r>
              <a:rPr lang="en-US" sz="800" b="1" dirty="0">
                <a:solidFill>
                  <a:schemeClr val="bg1"/>
                </a:solidFill>
                <a:latin typeface="Montserrat" pitchFamily="2" charset="0"/>
                <a:cs typeface="Helvetica Neue"/>
              </a:rPr>
              <a:t> </a:t>
            </a:r>
            <a:r>
              <a:rPr lang="en-US" sz="800" b="1" dirty="0" err="1">
                <a:solidFill>
                  <a:schemeClr val="bg1"/>
                </a:solidFill>
                <a:latin typeface="Montserrat" pitchFamily="2" charset="0"/>
                <a:cs typeface="Helvetica Neue"/>
              </a:rPr>
              <a:t>Quente</a:t>
            </a:r>
            <a:endParaRPr lang="en-US" sz="800" b="1" dirty="0">
              <a:solidFill>
                <a:schemeClr val="bg1"/>
              </a:solidFill>
              <a:latin typeface="Montserrat" pitchFamily="2" charset="0"/>
              <a:cs typeface="Helvetica Neue"/>
            </a:endParaRPr>
          </a:p>
        </p:txBody>
      </p:sp>
      <p:pic>
        <p:nvPicPr>
          <p:cNvPr id="88" name="Picture 87" descr="absorcao-simples.png">
            <a:extLst>
              <a:ext uri="{FF2B5EF4-FFF2-40B4-BE49-F238E27FC236}">
                <a16:creationId xmlns:a16="http://schemas.microsoft.com/office/drawing/2014/main" id="{C87AFD45-F52E-73AE-E799-F708AE8CC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025" y="2926311"/>
            <a:ext cx="726153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F421F1-0855-3796-5EBD-D55EEACBC9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24" t="2905" r="37751" b="6134"/>
          <a:stretch/>
        </p:blipFill>
        <p:spPr>
          <a:xfrm>
            <a:off x="3476978" y="3641112"/>
            <a:ext cx="720000" cy="74524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bevelT w="0" h="0"/>
            <a:contourClr>
              <a:srgbClr val="333333"/>
            </a:contourClr>
          </a:sp3d>
        </p:spPr>
      </p:pic>
      <p:pic>
        <p:nvPicPr>
          <p:cNvPr id="6" name="Picture 5" descr="motogerador.png">
            <a:extLst>
              <a:ext uri="{FF2B5EF4-FFF2-40B4-BE49-F238E27FC236}">
                <a16:creationId xmlns:a16="http://schemas.microsoft.com/office/drawing/2014/main" id="{485B89A3-67FE-8079-5123-CAD93D64B6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89" y="1739763"/>
            <a:ext cx="72615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2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4C69CA80-A317-43F0-9F44-6DC1568326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2444471"/>
              </p:ext>
            </p:extLst>
          </p:nvPr>
        </p:nvGraphicFramePr>
        <p:xfrm>
          <a:off x="5580112" y="1162688"/>
          <a:ext cx="3240360" cy="3278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777CD185-8842-AA5C-EB68-A3E5AA860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6897"/>
              </p:ext>
            </p:extLst>
          </p:nvPr>
        </p:nvGraphicFramePr>
        <p:xfrm>
          <a:off x="323528" y="1162688"/>
          <a:ext cx="5112568" cy="3278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703">
                  <a:extLst>
                    <a:ext uri="{9D8B030D-6E8A-4147-A177-3AD203B41FA5}">
                      <a16:colId xmlns:a16="http://schemas.microsoft.com/office/drawing/2014/main" val="241832411"/>
                    </a:ext>
                  </a:extLst>
                </a:gridCol>
                <a:gridCol w="2879865">
                  <a:extLst>
                    <a:ext uri="{9D8B030D-6E8A-4147-A177-3AD203B41FA5}">
                      <a16:colId xmlns:a16="http://schemas.microsoft.com/office/drawing/2014/main" val="2427556034"/>
                    </a:ext>
                  </a:extLst>
                </a:gridCol>
              </a:tblGrid>
              <a:tr h="336754">
                <a:tc>
                  <a:txBody>
                    <a:bodyPr/>
                    <a:lstStyle/>
                    <a:p>
                      <a:pPr marL="0" marR="0" lvl="0" indent="0" algn="ctr" defTabSz="796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VANTAGENS</a:t>
                      </a:r>
                      <a:endParaRPr lang="en-US" sz="1000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6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DESCRIÇÃO DO BENEFÍCIO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695102"/>
                  </a:ext>
                </a:extLst>
              </a:tr>
              <a:tr h="675915">
                <a:tc>
                  <a:txBody>
                    <a:bodyPr/>
                    <a:lstStyle/>
                    <a:p>
                      <a:r>
                        <a:rPr lang="pt-BR" sz="900" b="1" dirty="0">
                          <a:solidFill>
                            <a:schemeClr val="accent1"/>
                          </a:solidFill>
                          <a:latin typeface="Montserrat" pitchFamily="2" charset="0"/>
                        </a:rPr>
                        <a:t>Redução da Infraestrutura Elétrica</a:t>
                      </a:r>
                      <a:endParaRPr lang="en-US" sz="900" b="1" dirty="0">
                        <a:solidFill>
                          <a:schemeClr val="accent1"/>
                        </a:solidFill>
                        <a:latin typeface="Montserrat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6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ontserrat" pitchFamily="2" charset="0"/>
                        </a:rPr>
                        <a:t>Redução da demanda da concessionária e, consequentemente, a infraestrutura elétrica da cabine de entrada.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733677"/>
                  </a:ext>
                </a:extLst>
              </a:tr>
              <a:tr h="675915">
                <a:tc>
                  <a:txBody>
                    <a:bodyPr/>
                    <a:lstStyle/>
                    <a:p>
                      <a:r>
                        <a:rPr lang="pt-BR" sz="900" b="1" dirty="0">
                          <a:solidFill>
                            <a:schemeClr val="accent1"/>
                          </a:solidFill>
                          <a:latin typeface="Montserrat" pitchFamily="2" charset="0"/>
                        </a:rPr>
                        <a:t>Alta Eficiência Energética</a:t>
                      </a:r>
                    </a:p>
                    <a:p>
                      <a:r>
                        <a:rPr lang="pt-BR" sz="900" b="1" dirty="0">
                          <a:solidFill>
                            <a:schemeClr val="accent1"/>
                          </a:solidFill>
                          <a:latin typeface="Montserrat" pitchFamily="2" charset="0"/>
                        </a:rPr>
                        <a:t>(</a:t>
                      </a:r>
                      <a:r>
                        <a:rPr lang="pt-BR" sz="900" b="1" cap="all" baseline="0" dirty="0">
                          <a:solidFill>
                            <a:schemeClr val="accent1"/>
                          </a:solidFill>
                          <a:latin typeface="Montserrat" pitchFamily="2" charset="0"/>
                        </a:rPr>
                        <a:t>Apelo Sustentável</a:t>
                      </a:r>
                      <a:r>
                        <a:rPr lang="pt-BR" sz="900" b="1" dirty="0">
                          <a:solidFill>
                            <a:schemeClr val="accent1"/>
                          </a:solidFill>
                          <a:latin typeface="Montserrat" pitchFamily="2" charset="0"/>
                        </a:rPr>
                        <a:t>)</a:t>
                      </a:r>
                      <a:endParaRPr lang="en-US" sz="900" b="1" dirty="0">
                        <a:solidFill>
                          <a:schemeClr val="accent1"/>
                        </a:solidFill>
                        <a:latin typeface="Montserrat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Clr>
                          <a:srgbClr val="CDC80D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pt-BR" sz="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ontserrat" pitchFamily="2" charset="0"/>
                        </a:rPr>
                        <a:t>O uso consciente do combustível proporciona certificações e apelo sustentável ao empreendimento.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2453671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r>
                        <a:rPr lang="pt-BR" sz="900" b="1" dirty="0">
                          <a:solidFill>
                            <a:schemeClr val="accent1"/>
                          </a:solidFill>
                          <a:latin typeface="Montserrat" pitchFamily="2" charset="0"/>
                        </a:rPr>
                        <a:t>Redução de Diesel</a:t>
                      </a:r>
                    </a:p>
                    <a:p>
                      <a:pPr marL="0" marR="0" lvl="0" indent="0" algn="l" defTabSz="796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b="1" dirty="0">
                          <a:solidFill>
                            <a:schemeClr val="accent1"/>
                          </a:solidFill>
                          <a:latin typeface="Montserrat" pitchFamily="2" charset="0"/>
                        </a:rPr>
                        <a:t>(</a:t>
                      </a:r>
                      <a:r>
                        <a:rPr lang="pt-BR" sz="900" b="1" cap="all" baseline="0" dirty="0">
                          <a:solidFill>
                            <a:schemeClr val="accent1"/>
                          </a:solidFill>
                          <a:latin typeface="Montserrat" pitchFamily="2" charset="0"/>
                        </a:rPr>
                        <a:t>Apelo Sustentável</a:t>
                      </a:r>
                      <a:r>
                        <a:rPr lang="pt-BR" sz="900" b="1" dirty="0">
                          <a:solidFill>
                            <a:schemeClr val="accent1"/>
                          </a:solidFill>
                          <a:latin typeface="Montserrat" pitchFamily="2" charset="0"/>
                        </a:rPr>
                        <a:t>)</a:t>
                      </a:r>
                      <a:endParaRPr lang="en-US" sz="900" b="1" dirty="0">
                        <a:solidFill>
                          <a:schemeClr val="accent1"/>
                        </a:solidFill>
                        <a:latin typeface="Montserrat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t-BR" sz="900" dirty="0">
                          <a:latin typeface="Montserrat" pitchFamily="2" charset="0"/>
                        </a:rPr>
                        <a:t>Redução/mitigação do Diesel para geração em emergência, assim como seu armazenamento.</a:t>
                      </a:r>
                      <a:endParaRPr lang="en-US" sz="900" dirty="0">
                        <a:latin typeface="Montserrat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4448642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r>
                        <a:rPr lang="pt-BR" sz="900" b="1" dirty="0">
                          <a:solidFill>
                            <a:schemeClr val="accent1"/>
                          </a:solidFill>
                          <a:latin typeface="Montserrat" pitchFamily="2" charset="0"/>
                        </a:rPr>
                        <a:t>Confiabilidade Energética</a:t>
                      </a:r>
                      <a:endParaRPr lang="en-US" sz="900" b="1" dirty="0">
                        <a:solidFill>
                          <a:schemeClr val="accent1"/>
                        </a:solidFill>
                        <a:latin typeface="Montserrat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6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DC80D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t-BR" sz="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ontserrat" pitchFamily="2" charset="0"/>
                        </a:rPr>
                        <a:t>Geração própria com melhor qualidade e menor interferência externa.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833165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r>
                        <a:rPr lang="pt-BR" sz="900" b="1" dirty="0">
                          <a:solidFill>
                            <a:schemeClr val="accent1"/>
                          </a:solidFill>
                          <a:latin typeface="Montserrat" pitchFamily="2" charset="0"/>
                        </a:rPr>
                        <a:t>Gestão do Suprimento</a:t>
                      </a:r>
                      <a:endParaRPr lang="en-US" sz="900" b="1" dirty="0">
                        <a:solidFill>
                          <a:schemeClr val="accent1"/>
                        </a:solidFill>
                        <a:latin typeface="Montserrat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t-BR" sz="900" dirty="0">
                          <a:latin typeface="Montserrat" pitchFamily="2" charset="0"/>
                        </a:rPr>
                        <a:t>Evita armazenamento de combustível, além de qualidade no suprimento de forma contínua.</a:t>
                      </a:r>
                      <a:endParaRPr lang="en-US" sz="900" dirty="0">
                        <a:latin typeface="Montserrat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298803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r>
                        <a:rPr lang="pt-BR" sz="900" b="1" dirty="0">
                          <a:solidFill>
                            <a:schemeClr val="accent1"/>
                          </a:solidFill>
                          <a:latin typeface="Montserrat" pitchFamily="2" charset="0"/>
                        </a:rPr>
                        <a:t>Flexibilidade Operacional</a:t>
                      </a:r>
                      <a:endParaRPr lang="en-US" sz="900" b="1" dirty="0">
                        <a:solidFill>
                          <a:schemeClr val="accent1"/>
                        </a:solidFill>
                        <a:latin typeface="Montserrat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t-BR" sz="900" dirty="0">
                          <a:latin typeface="Montserrat" pitchFamily="2" charset="0"/>
                        </a:rPr>
                        <a:t>Gás natural ou energia elétrica.</a:t>
                      </a:r>
                      <a:endParaRPr lang="en-US" sz="900" dirty="0">
                        <a:latin typeface="Montserrat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63927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BC517DB-9D2D-FA93-555D-A8D0B146DF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VANTAGENS E DIFERENCIAIS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9D1A2A8-3196-EE77-5D19-A1C4DF471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430738"/>
            <a:ext cx="5279504" cy="341912"/>
          </a:xfrm>
        </p:spPr>
        <p:txBody>
          <a:bodyPr/>
          <a:lstStyle/>
          <a:p>
            <a:r>
              <a:rPr lang="pt-BR" dirty="0"/>
              <a:t>SOLUÇÕES DE COGERAÇÃO DE ENERGIA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31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B5456882-6AE6-659A-EFC9-130AAAEAA5C6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4860779" y="2197256"/>
            <a:ext cx="782173" cy="2372115"/>
          </a:xfrm>
          <a:prstGeom prst="bentConnector2">
            <a:avLst/>
          </a:prstGeom>
          <a:ln w="19050">
            <a:solidFill>
              <a:srgbClr val="FFC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9AD64-11D3-CA4F-0734-087A129815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Autoprodução de energia elétrica para a central de biodigestão;</a:t>
            </a:r>
          </a:p>
          <a:p>
            <a:r>
              <a:rPr lang="pt-BR" dirty="0"/>
              <a:t>Aquecimento do biodigestor e secagem do </a:t>
            </a:r>
            <a:r>
              <a:rPr lang="pt-BR" dirty="0" err="1"/>
              <a:t>digestato</a:t>
            </a:r>
            <a:r>
              <a:rPr lang="pt-BR" dirty="0"/>
              <a:t> para transporte;</a:t>
            </a:r>
          </a:p>
          <a:p>
            <a:r>
              <a:rPr lang="pt-BR" dirty="0"/>
              <a:t>Fornecimento do excedente de energia elétrica para Geração Distribuída, unidade consumidora ou mercado livre.</a:t>
            </a:r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89D9C11-791D-1C59-2737-C94873FC00A6}"/>
              </a:ext>
            </a:extLst>
          </p:cNvPr>
          <p:cNvSpPr/>
          <p:nvPr/>
        </p:nvSpPr>
        <p:spPr>
          <a:xfrm>
            <a:off x="395536" y="3404079"/>
            <a:ext cx="1161551" cy="103637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Montserrat" pitchFamily="2" charset="0"/>
            </a:endParaRPr>
          </a:p>
        </p:txBody>
      </p:sp>
      <p:sp>
        <p:nvSpPr>
          <p:cNvPr id="92" name="Arrow: Down 91">
            <a:extLst>
              <a:ext uri="{FF2B5EF4-FFF2-40B4-BE49-F238E27FC236}">
                <a16:creationId xmlns:a16="http://schemas.microsoft.com/office/drawing/2014/main" id="{DA6707E7-E7B6-EBB1-2726-A2F2D53E65CB}"/>
              </a:ext>
            </a:extLst>
          </p:cNvPr>
          <p:cNvSpPr/>
          <p:nvPr/>
        </p:nvSpPr>
        <p:spPr>
          <a:xfrm rot="5400000">
            <a:off x="2912582" y="2442436"/>
            <a:ext cx="476818" cy="3418080"/>
          </a:xfrm>
          <a:prstGeom prst="downArrow">
            <a:avLst>
              <a:gd name="adj1" fmla="val 63172"/>
              <a:gd name="adj2" fmla="val 50000"/>
            </a:avLst>
          </a:prstGeom>
          <a:solidFill>
            <a:srgbClr val="FF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Montserrat" pitchFamily="2" charset="0"/>
            </a:endParaRPr>
          </a:p>
        </p:txBody>
      </p:sp>
      <p:sp>
        <p:nvSpPr>
          <p:cNvPr id="53" name="Rounded Rectangle 24">
            <a:extLst>
              <a:ext uri="{FF2B5EF4-FFF2-40B4-BE49-F238E27FC236}">
                <a16:creationId xmlns:a16="http://schemas.microsoft.com/office/drawing/2014/main" id="{83B0D934-5EC5-174A-D16D-AEAA975FC730}"/>
              </a:ext>
            </a:extLst>
          </p:cNvPr>
          <p:cNvSpPr/>
          <p:nvPr/>
        </p:nvSpPr>
        <p:spPr>
          <a:xfrm>
            <a:off x="4781555" y="3892459"/>
            <a:ext cx="1928725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b="1" dirty="0" err="1">
                <a:solidFill>
                  <a:schemeClr val="bg1"/>
                </a:solidFill>
                <a:latin typeface="Montserrat" pitchFamily="2" charset="0"/>
              </a:rPr>
              <a:t>Motogerador</a:t>
            </a:r>
            <a:endParaRPr lang="pt-BR" sz="12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73" name="Rounded Rectangle 24">
            <a:extLst>
              <a:ext uri="{FF2B5EF4-FFF2-40B4-BE49-F238E27FC236}">
                <a16:creationId xmlns:a16="http://schemas.microsoft.com/office/drawing/2014/main" id="{2A05A54E-3397-4A34-0005-4E2782B42D81}"/>
              </a:ext>
            </a:extLst>
          </p:cNvPr>
          <p:cNvSpPr/>
          <p:nvPr/>
        </p:nvSpPr>
        <p:spPr>
          <a:xfrm>
            <a:off x="2195736" y="2935389"/>
            <a:ext cx="1632676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b="1" dirty="0">
                <a:solidFill>
                  <a:schemeClr val="bg1"/>
                </a:solidFill>
                <a:latin typeface="Montserrat" pitchFamily="2" charset="0"/>
              </a:rPr>
              <a:t>Biodigestor</a:t>
            </a:r>
          </a:p>
        </p:txBody>
      </p:sp>
      <p:sp>
        <p:nvSpPr>
          <p:cNvPr id="74" name="Rounded Rectangle 24">
            <a:extLst>
              <a:ext uri="{FF2B5EF4-FFF2-40B4-BE49-F238E27FC236}">
                <a16:creationId xmlns:a16="http://schemas.microsoft.com/office/drawing/2014/main" id="{0976F48B-F05B-C310-5377-2C9B1AE270B6}"/>
              </a:ext>
            </a:extLst>
          </p:cNvPr>
          <p:cNvSpPr/>
          <p:nvPr/>
        </p:nvSpPr>
        <p:spPr>
          <a:xfrm>
            <a:off x="4313066" y="2139702"/>
            <a:ext cx="1560668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Montserrat" pitchFamily="2" charset="0"/>
              </a:rPr>
              <a:t>Purificação</a:t>
            </a:r>
          </a:p>
        </p:txBody>
      </p:sp>
      <p:sp>
        <p:nvSpPr>
          <p:cNvPr id="76" name="Rounded Rectangle 24">
            <a:extLst>
              <a:ext uri="{FF2B5EF4-FFF2-40B4-BE49-F238E27FC236}">
                <a16:creationId xmlns:a16="http://schemas.microsoft.com/office/drawing/2014/main" id="{992D5E12-B13A-F413-CE5C-6EB4F59994D2}"/>
              </a:ext>
            </a:extLst>
          </p:cNvPr>
          <p:cNvSpPr/>
          <p:nvPr/>
        </p:nvSpPr>
        <p:spPr>
          <a:xfrm>
            <a:off x="1829523" y="3737682"/>
            <a:ext cx="1560668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err="1">
                <a:solidFill>
                  <a:schemeClr val="bg1"/>
                </a:solidFill>
                <a:latin typeface="Montserrat" pitchFamily="2" charset="0"/>
              </a:rPr>
              <a:t>Digestato</a:t>
            </a:r>
            <a:endParaRPr lang="pt-BR" sz="12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BDA09FF-7DE4-E456-6B8A-F2AB1C04EC17}"/>
              </a:ext>
            </a:extLst>
          </p:cNvPr>
          <p:cNvSpPr/>
          <p:nvPr/>
        </p:nvSpPr>
        <p:spPr>
          <a:xfrm>
            <a:off x="7452320" y="2191489"/>
            <a:ext cx="1440160" cy="594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Montserrat" pitchFamily="2" charset="0"/>
              </a:rPr>
              <a:t>Venda de </a:t>
            </a:r>
            <a:r>
              <a:rPr lang="pt-BR" sz="900" dirty="0" err="1">
                <a:solidFill>
                  <a:schemeClr val="tx1"/>
                </a:solidFill>
                <a:latin typeface="Montserrat" pitchFamily="2" charset="0"/>
              </a:rPr>
              <a:t>Biometano</a:t>
            </a:r>
            <a:endParaRPr lang="en-US" sz="9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79" name="Right Arrow 21">
            <a:extLst>
              <a:ext uri="{FF2B5EF4-FFF2-40B4-BE49-F238E27FC236}">
                <a16:creationId xmlns:a16="http://schemas.microsoft.com/office/drawing/2014/main" id="{F98F9452-629C-25B7-B715-B26718BEA8D1}"/>
              </a:ext>
            </a:extLst>
          </p:cNvPr>
          <p:cNvSpPr/>
          <p:nvPr/>
        </p:nvSpPr>
        <p:spPr>
          <a:xfrm rot="5400000">
            <a:off x="2602315" y="3473153"/>
            <a:ext cx="371133" cy="152505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chemeClr val="accent2"/>
              </a:solidFill>
              <a:latin typeface="Montserrat" pitchFamily="2" charset="0"/>
            </a:endParaRPr>
          </a:p>
        </p:txBody>
      </p: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D7D0859D-461D-3065-DA96-A1AA77E73B15}"/>
              </a:ext>
            </a:extLst>
          </p:cNvPr>
          <p:cNvCxnSpPr>
            <a:cxnSpLocks/>
            <a:stCxn id="53" idx="0"/>
          </p:cNvCxnSpPr>
          <p:nvPr/>
        </p:nvCxnSpPr>
        <p:spPr>
          <a:xfrm rot="16200000" flipV="1">
            <a:off x="4583344" y="2729884"/>
            <a:ext cx="645038" cy="1680111"/>
          </a:xfrm>
          <a:prstGeom prst="bentConnector2">
            <a:avLst/>
          </a:prstGeom>
          <a:ln w="19050">
            <a:solidFill>
              <a:srgbClr val="C00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2725A0A7-37E2-E49D-1313-FA7CFDAE0D63}"/>
              </a:ext>
            </a:extLst>
          </p:cNvPr>
          <p:cNvSpPr/>
          <p:nvPr/>
        </p:nvSpPr>
        <p:spPr>
          <a:xfrm>
            <a:off x="4381379" y="3112015"/>
            <a:ext cx="1047518" cy="20610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latin typeface="Montserrat" pitchFamily="2" charset="0"/>
              </a:rPr>
              <a:t>Aquecimento</a:t>
            </a:r>
            <a:endParaRPr lang="en-US" sz="900" b="1" dirty="0">
              <a:latin typeface="Montserrat" pitchFamily="2" charset="0"/>
            </a:endParaRPr>
          </a:p>
        </p:txBody>
      </p: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C2CC8A2B-DE5A-F5BD-0D00-3BC4B68915E9}"/>
              </a:ext>
            </a:extLst>
          </p:cNvPr>
          <p:cNvCxnSpPr>
            <a:cxnSpLocks/>
            <a:stCxn id="73" idx="0"/>
            <a:endCxn id="74" idx="1"/>
          </p:cNvCxnSpPr>
          <p:nvPr/>
        </p:nvCxnSpPr>
        <p:spPr>
          <a:xfrm rot="5400000" flipH="1" flipV="1">
            <a:off x="3372727" y="1995050"/>
            <a:ext cx="579687" cy="1300992"/>
          </a:xfrm>
          <a:prstGeom prst="bentConnector2">
            <a:avLst/>
          </a:prstGeom>
          <a:ln w="19050">
            <a:solidFill>
              <a:srgbClr val="92D05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637D57CA-8448-F8C9-3365-F85F94F683B9}"/>
              </a:ext>
            </a:extLst>
          </p:cNvPr>
          <p:cNvSpPr/>
          <p:nvPr/>
        </p:nvSpPr>
        <p:spPr>
          <a:xfrm>
            <a:off x="2790028" y="2242288"/>
            <a:ext cx="701852" cy="206103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latin typeface="Montserrat" pitchFamily="2" charset="0"/>
              </a:rPr>
              <a:t>Biogás</a:t>
            </a:r>
            <a:endParaRPr lang="en-US" sz="900" b="1" dirty="0">
              <a:latin typeface="Montserrat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6853C39-FCC7-DBDF-089C-CB32C977D560}"/>
              </a:ext>
            </a:extLst>
          </p:cNvPr>
          <p:cNvSpPr txBox="1"/>
          <p:nvPr/>
        </p:nvSpPr>
        <p:spPr>
          <a:xfrm>
            <a:off x="3816897" y="4022466"/>
            <a:ext cx="678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800" i="1" dirty="0">
                <a:latin typeface="Montserrat" pitchFamily="2" charset="0"/>
              </a:rPr>
              <a:t>Secagem</a:t>
            </a:r>
            <a:endParaRPr lang="en-US" sz="800" i="1" dirty="0">
              <a:latin typeface="Montserrat" pitchFamily="2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25F7EBB-5C39-5732-680F-47640C17DF9B}"/>
              </a:ext>
            </a:extLst>
          </p:cNvPr>
          <p:cNvSpPr txBox="1"/>
          <p:nvPr/>
        </p:nvSpPr>
        <p:spPr>
          <a:xfrm>
            <a:off x="446663" y="3473411"/>
            <a:ext cx="1078528" cy="81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800" i="1" dirty="0">
                <a:latin typeface="Montserrat" pitchFamily="2" charset="0"/>
              </a:rPr>
              <a:t>Transporte do </a:t>
            </a:r>
            <a:r>
              <a:rPr lang="pt-BR" sz="800" i="1" dirty="0" err="1">
                <a:latin typeface="Montserrat" pitchFamily="2" charset="0"/>
              </a:rPr>
              <a:t>Digestato</a:t>
            </a:r>
            <a:r>
              <a:rPr lang="pt-BR" sz="800" i="1" dirty="0">
                <a:latin typeface="Montserrat" pitchFamily="2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pt-BR" sz="800" i="1" dirty="0" err="1">
                <a:latin typeface="Montserrat" pitchFamily="2" charset="0"/>
              </a:rPr>
              <a:t>BioCDR</a:t>
            </a:r>
            <a:r>
              <a:rPr lang="pt-BR" sz="800" i="1" dirty="0">
                <a:latin typeface="Montserrat" pitchFamily="2" charset="0"/>
              </a:rPr>
              <a:t> ou </a:t>
            </a:r>
            <a:r>
              <a:rPr lang="pt-BR" sz="800" i="1" dirty="0" err="1">
                <a:latin typeface="Montserrat" pitchFamily="2" charset="0"/>
              </a:rPr>
              <a:t>Biofertilizante</a:t>
            </a:r>
            <a:endParaRPr lang="en-US" sz="800" i="1" dirty="0">
              <a:latin typeface="Montserrat" pitchFamily="2" charset="0"/>
            </a:endParaRPr>
          </a:p>
        </p:txBody>
      </p:sp>
      <p:pic>
        <p:nvPicPr>
          <p:cNvPr id="97" name="Graphic 96" descr="Dump truck with solid fill">
            <a:extLst>
              <a:ext uri="{FF2B5EF4-FFF2-40B4-BE49-F238E27FC236}">
                <a16:creationId xmlns:a16="http://schemas.microsoft.com/office/drawing/2014/main" id="{530151BE-8392-D47B-A733-894C590A4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90881" y="3252533"/>
            <a:ext cx="431992" cy="431992"/>
          </a:xfrm>
          <a:prstGeom prst="rect">
            <a:avLst/>
          </a:prstGeom>
        </p:spPr>
      </p:pic>
      <p:sp>
        <p:nvSpPr>
          <p:cNvPr id="98" name="Arrow: Down 97">
            <a:extLst>
              <a:ext uri="{FF2B5EF4-FFF2-40B4-BE49-F238E27FC236}">
                <a16:creationId xmlns:a16="http://schemas.microsoft.com/office/drawing/2014/main" id="{665EF015-DAA0-5B43-B2ED-CAF8504355A0}"/>
              </a:ext>
            </a:extLst>
          </p:cNvPr>
          <p:cNvSpPr/>
          <p:nvPr/>
        </p:nvSpPr>
        <p:spPr>
          <a:xfrm rot="19028392">
            <a:off x="1615956" y="2360119"/>
            <a:ext cx="511879" cy="712529"/>
          </a:xfrm>
          <a:prstGeom prst="downArrow">
            <a:avLst>
              <a:gd name="adj1" fmla="val 63172"/>
              <a:gd name="adj2" fmla="val 50000"/>
            </a:avLst>
          </a:prstGeom>
          <a:solidFill>
            <a:srgbClr val="D0B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latin typeface="Montserrat" pitchFamily="2" charset="0"/>
            </a:endParaRPr>
          </a:p>
          <a:p>
            <a:pPr algn="ctr"/>
            <a:endParaRPr lang="en-US" sz="1400" dirty="0">
              <a:latin typeface="Montserrat" pitchFamily="2" charset="0"/>
            </a:endParaRPr>
          </a:p>
          <a:p>
            <a:pPr algn="ctr"/>
            <a:endParaRPr lang="en-US" sz="1400" dirty="0">
              <a:latin typeface="Montserrat" pitchFamily="2" charset="0"/>
            </a:endParaRPr>
          </a:p>
          <a:p>
            <a:pPr algn="ctr"/>
            <a:endParaRPr lang="en-US" sz="1400" dirty="0">
              <a:latin typeface="Montserrat" pitchFamily="2" charset="0"/>
            </a:endParaRPr>
          </a:p>
          <a:p>
            <a:pPr algn="ctr"/>
            <a:endParaRPr lang="en-US" sz="1400" i="1" dirty="0">
              <a:latin typeface="Montserrat" pitchFamily="2" charset="0"/>
            </a:endParaRPr>
          </a:p>
          <a:p>
            <a:pPr algn="ctr"/>
            <a:endParaRPr lang="en-US" sz="1400" dirty="0">
              <a:latin typeface="Montserrat" pitchFamily="2" charset="0"/>
            </a:endParaRPr>
          </a:p>
          <a:p>
            <a:pPr algn="ctr"/>
            <a:endParaRPr lang="en-US" sz="1400" dirty="0">
              <a:latin typeface="Montserrat" pitchFamily="2" charset="0"/>
            </a:endParaRPr>
          </a:p>
        </p:txBody>
      </p:sp>
      <p:sp>
        <p:nvSpPr>
          <p:cNvPr id="75" name="Rounded Rectangle 24">
            <a:extLst>
              <a:ext uri="{FF2B5EF4-FFF2-40B4-BE49-F238E27FC236}">
                <a16:creationId xmlns:a16="http://schemas.microsoft.com/office/drawing/2014/main" id="{E80F047F-FDBE-E135-F8C6-28F130082B6F}"/>
              </a:ext>
            </a:extLst>
          </p:cNvPr>
          <p:cNvSpPr/>
          <p:nvPr/>
        </p:nvSpPr>
        <p:spPr>
          <a:xfrm>
            <a:off x="324126" y="2139701"/>
            <a:ext cx="1560668" cy="431993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Montserrat" pitchFamily="2" charset="0"/>
              </a:rPr>
              <a:t>Resíduo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  <a:latin typeface="Montserrat" pitchFamily="2" charset="0"/>
              </a:rPr>
              <a:t>Orgânico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9E3F5829-2AC2-A44F-78D0-8650A34AB8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53" t="2766" r="22969" b="1775"/>
          <a:stretch/>
        </p:blipFill>
        <p:spPr>
          <a:xfrm>
            <a:off x="3331420" y="2791389"/>
            <a:ext cx="720000" cy="720000"/>
          </a:xfrm>
          <a:prstGeom prst="ellipse">
            <a:avLst/>
          </a:prstGeom>
          <a:ln w="6350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bevelT w="0" h="0"/>
            <a:contourClr>
              <a:srgbClr val="333333"/>
            </a:contourClr>
          </a:sp3d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9EF52F99-1C4B-7E68-3F0A-B3960BF5BED6}"/>
              </a:ext>
            </a:extLst>
          </p:cNvPr>
          <p:cNvSpPr txBox="1"/>
          <p:nvPr/>
        </p:nvSpPr>
        <p:spPr>
          <a:xfrm>
            <a:off x="4953007" y="3524715"/>
            <a:ext cx="784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i="1" dirty="0">
                <a:latin typeface="Montserrat" pitchFamily="2" charset="0"/>
              </a:rPr>
              <a:t>Cogeração</a:t>
            </a:r>
          </a:p>
          <a:p>
            <a:pPr algn="r"/>
            <a:r>
              <a:rPr lang="pt-BR" sz="800" i="1" dirty="0">
                <a:latin typeface="Montserrat" pitchFamily="2" charset="0"/>
              </a:rPr>
              <a:t>de Energia</a:t>
            </a:r>
            <a:endParaRPr lang="en-US" sz="800" i="1" dirty="0">
              <a:latin typeface="Montserrat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72670-A719-AC2A-B1C6-588584C0F7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OUTRAS APLICAÇÕES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CF981-1040-8299-A919-212B1D47F6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PRODUÇÃO DE BIOGÁS</a:t>
            </a:r>
            <a:endParaRPr lang="en-US" dirty="0"/>
          </a:p>
        </p:txBody>
      </p:sp>
      <p:pic>
        <p:nvPicPr>
          <p:cNvPr id="5" name="Picture 4" descr="motogerador.png">
            <a:extLst>
              <a:ext uri="{FF2B5EF4-FFF2-40B4-BE49-F238E27FC236}">
                <a16:creationId xmlns:a16="http://schemas.microsoft.com/office/drawing/2014/main" id="{99119F42-A7A3-AFB6-F2FE-7E8404C27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44" y="3774400"/>
            <a:ext cx="726156" cy="7200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673D87-3E8F-895D-016F-760E03C9B85F}"/>
              </a:ext>
            </a:extLst>
          </p:cNvPr>
          <p:cNvCxnSpPr>
            <a:cxnSpLocks/>
          </p:cNvCxnSpPr>
          <p:nvPr/>
        </p:nvCxnSpPr>
        <p:spPr>
          <a:xfrm flipV="1">
            <a:off x="5873734" y="2344240"/>
            <a:ext cx="1578586" cy="3130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B615C1-7028-9722-7079-07D2EC138282}"/>
              </a:ext>
            </a:extLst>
          </p:cNvPr>
          <p:cNvSpPr/>
          <p:nvPr/>
        </p:nvSpPr>
        <p:spPr>
          <a:xfrm>
            <a:off x="6093902" y="2242288"/>
            <a:ext cx="998378" cy="20610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latin typeface="Montserrat" pitchFamily="2" charset="0"/>
              </a:rPr>
              <a:t>Biometano</a:t>
            </a:r>
            <a:endParaRPr lang="en-US" sz="900" b="1" dirty="0">
              <a:latin typeface="Montserrat" pitchFamily="2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319C896-C180-5287-D3D9-E35E4D82C416}"/>
              </a:ext>
            </a:extLst>
          </p:cNvPr>
          <p:cNvCxnSpPr>
            <a:cxnSpLocks/>
          </p:cNvCxnSpPr>
          <p:nvPr/>
        </p:nvCxnSpPr>
        <p:spPr>
          <a:xfrm flipV="1">
            <a:off x="5030538" y="2571702"/>
            <a:ext cx="0" cy="420525"/>
          </a:xfrm>
          <a:prstGeom prst="straightConnector1">
            <a:avLst/>
          </a:prstGeom>
          <a:ln w="19050">
            <a:solidFill>
              <a:srgbClr val="FFC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D1AC135-4E26-B6CF-BD02-C507B692BFA8}"/>
              </a:ext>
            </a:extLst>
          </p:cNvPr>
          <p:cNvSpPr/>
          <p:nvPr/>
        </p:nvSpPr>
        <p:spPr>
          <a:xfrm>
            <a:off x="5809607" y="2876957"/>
            <a:ext cx="1181667" cy="20610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latin typeface="Montserrat" pitchFamily="2" charset="0"/>
              </a:rPr>
              <a:t>Energia Elétrica</a:t>
            </a:r>
            <a:endParaRPr lang="en-US" sz="900" b="1" dirty="0">
              <a:latin typeface="Montserrat" pitchFamily="2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DF6C2CD-50A2-0536-3F71-BCB31E706871}"/>
              </a:ext>
            </a:extLst>
          </p:cNvPr>
          <p:cNvCxnSpPr>
            <a:cxnSpLocks/>
          </p:cNvCxnSpPr>
          <p:nvPr/>
        </p:nvCxnSpPr>
        <p:spPr>
          <a:xfrm>
            <a:off x="6437922" y="3524522"/>
            <a:ext cx="1014398" cy="0"/>
          </a:xfrm>
          <a:prstGeom prst="straightConnector1">
            <a:avLst/>
          </a:prstGeom>
          <a:ln w="19050">
            <a:solidFill>
              <a:srgbClr val="FFC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A871EE31-C8CD-D431-0473-22A86812AF1E}"/>
              </a:ext>
            </a:extLst>
          </p:cNvPr>
          <p:cNvSpPr/>
          <p:nvPr/>
        </p:nvSpPr>
        <p:spPr>
          <a:xfrm>
            <a:off x="7452320" y="3227522"/>
            <a:ext cx="1440160" cy="594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Montserrat" pitchFamily="2" charset="0"/>
              </a:rPr>
              <a:t>Venda de energia elétrica excedente para terceiros</a:t>
            </a:r>
            <a:endParaRPr lang="en-US" sz="9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0" name="Teardrop 49">
            <a:extLst>
              <a:ext uri="{FF2B5EF4-FFF2-40B4-BE49-F238E27FC236}">
                <a16:creationId xmlns:a16="http://schemas.microsoft.com/office/drawing/2014/main" id="{062C32B4-9180-F3C2-0B59-DAC632C5B7D2}"/>
              </a:ext>
            </a:extLst>
          </p:cNvPr>
          <p:cNvSpPr/>
          <p:nvPr/>
        </p:nvSpPr>
        <p:spPr>
          <a:xfrm rot="10800000">
            <a:off x="7002803" y="2802803"/>
            <a:ext cx="252000" cy="252000"/>
          </a:xfrm>
          <a:prstGeom prst="teardrop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Graphic 46" descr="Lightning bolt with solid fill">
            <a:extLst>
              <a:ext uri="{FF2B5EF4-FFF2-40B4-BE49-F238E27FC236}">
                <a16:creationId xmlns:a16="http://schemas.microsoft.com/office/drawing/2014/main" id="{2A5CEFE0-927F-2901-4722-4A1210685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97992" y="2861458"/>
            <a:ext cx="269496" cy="176942"/>
          </a:xfrm>
          <a:prstGeom prst="rect">
            <a:avLst/>
          </a:prstGeom>
        </p:spPr>
      </p:pic>
      <p:sp>
        <p:nvSpPr>
          <p:cNvPr id="54" name="Teardrop 53">
            <a:extLst>
              <a:ext uri="{FF2B5EF4-FFF2-40B4-BE49-F238E27FC236}">
                <a16:creationId xmlns:a16="http://schemas.microsoft.com/office/drawing/2014/main" id="{32E16DE1-E73B-3075-1972-0DB092EF61EE}"/>
              </a:ext>
            </a:extLst>
          </p:cNvPr>
          <p:cNvSpPr/>
          <p:nvPr/>
        </p:nvSpPr>
        <p:spPr>
          <a:xfrm rot="10800000">
            <a:off x="5448082" y="3041561"/>
            <a:ext cx="252000" cy="252000"/>
          </a:xfrm>
          <a:prstGeom prst="teardrop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 descr="Thermometer with solid fill">
            <a:extLst>
              <a:ext uri="{FF2B5EF4-FFF2-40B4-BE49-F238E27FC236}">
                <a16:creationId xmlns:a16="http://schemas.microsoft.com/office/drawing/2014/main" id="{D524182B-B61B-867A-3B06-FC7352AA9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58755" y="3075927"/>
            <a:ext cx="206718" cy="206718"/>
          </a:xfrm>
          <a:prstGeom prst="rect">
            <a:avLst/>
          </a:prstGeom>
        </p:spPr>
      </p:pic>
      <p:sp>
        <p:nvSpPr>
          <p:cNvPr id="60" name="Teardrop 59">
            <a:extLst>
              <a:ext uri="{FF2B5EF4-FFF2-40B4-BE49-F238E27FC236}">
                <a16:creationId xmlns:a16="http://schemas.microsoft.com/office/drawing/2014/main" id="{B02F9FA4-454F-0F4D-B7D7-F83827FD1BC2}"/>
              </a:ext>
            </a:extLst>
          </p:cNvPr>
          <p:cNvSpPr/>
          <p:nvPr/>
        </p:nvSpPr>
        <p:spPr>
          <a:xfrm rot="10800000">
            <a:off x="4466378" y="3966777"/>
            <a:ext cx="252000" cy="252000"/>
          </a:xfrm>
          <a:prstGeom prst="teardrop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Graphic 48" descr="Windy with solid fill">
            <a:extLst>
              <a:ext uri="{FF2B5EF4-FFF2-40B4-BE49-F238E27FC236}">
                <a16:creationId xmlns:a16="http://schemas.microsoft.com/office/drawing/2014/main" id="{03B40E92-F204-B60B-1DCC-E88DE372E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88320" y="4007696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2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de cantos arredondados 20">
            <a:extLst>
              <a:ext uri="{FF2B5EF4-FFF2-40B4-BE49-F238E27FC236}">
                <a16:creationId xmlns:a16="http://schemas.microsoft.com/office/drawing/2014/main" id="{7F020254-484F-A36D-0842-1889FD7C0DDF}"/>
              </a:ext>
            </a:extLst>
          </p:cNvPr>
          <p:cNvSpPr/>
          <p:nvPr/>
        </p:nvSpPr>
        <p:spPr>
          <a:xfrm>
            <a:off x="4967824" y="1037272"/>
            <a:ext cx="3953671" cy="3641440"/>
          </a:xfrm>
          <a:prstGeom prst="roundRect">
            <a:avLst>
              <a:gd name="adj" fmla="val 0"/>
            </a:avLst>
          </a:prstGeom>
          <a:ln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marL="1585" lvl="1" algn="ctr" eaLnBrk="0" hangingPunct="0">
              <a:spcBef>
                <a:spcPts val="300"/>
              </a:spcBef>
              <a:spcAft>
                <a:spcPts val="600"/>
              </a:spcAft>
            </a:pPr>
            <a:r>
              <a:rPr lang="pt-BR" sz="1200" b="1" dirty="0">
                <a:solidFill>
                  <a:schemeClr val="accent2"/>
                </a:solidFill>
                <a:latin typeface="Montserrat" pitchFamily="2" charset="0"/>
                <a:sym typeface="Wingdings" panose="05000000000000000000" pitchFamily="2" charset="2"/>
              </a:rPr>
              <a:t>COGERAÇÃO MAIS ENERGIA</a:t>
            </a:r>
          </a:p>
          <a:p>
            <a:pPr marL="1585" lvl="1" algn="ctr" eaLnBrk="0" hangingPunct="0">
              <a:spcBef>
                <a:spcPts val="300"/>
              </a:spcBef>
              <a:spcAft>
                <a:spcPts val="600"/>
              </a:spcAft>
            </a:pPr>
            <a:r>
              <a:rPr lang="pt-BR" sz="1100" dirty="0">
                <a:solidFill>
                  <a:srgbClr val="363636"/>
                </a:solidFill>
                <a:latin typeface="Montserrat" pitchFamily="2" charset="0"/>
                <a:sym typeface="Wingdings" panose="05000000000000000000" pitchFamily="2" charset="2"/>
              </a:rPr>
              <a:t>Indústria Química Bahia</a:t>
            </a:r>
          </a:p>
          <a:p>
            <a:pPr marL="1585" lvl="1" algn="ctr" eaLnBrk="0" hangingPunct="0">
              <a:spcBef>
                <a:spcPts val="300"/>
              </a:spcBef>
              <a:spcAft>
                <a:spcPts val="600"/>
              </a:spcAft>
            </a:pPr>
            <a:r>
              <a:rPr lang="pt-BR" sz="1100" dirty="0">
                <a:solidFill>
                  <a:srgbClr val="363636"/>
                </a:solidFill>
                <a:latin typeface="Montserrat" pitchFamily="2" charset="0"/>
                <a:sym typeface="Wingdings" panose="05000000000000000000" pitchFamily="2" charset="2"/>
              </a:rPr>
              <a:t>Turbogerador a Vapor: 16.800kW</a:t>
            </a:r>
          </a:p>
          <a:p>
            <a:pPr marL="1585" lvl="1" algn="ctr" eaLnBrk="0" hangingPunct="0">
              <a:spcBef>
                <a:spcPts val="300"/>
              </a:spcBef>
              <a:spcAft>
                <a:spcPts val="600"/>
              </a:spcAft>
            </a:pPr>
            <a:r>
              <a:rPr lang="pt-BR" sz="1100" dirty="0">
                <a:solidFill>
                  <a:srgbClr val="363636"/>
                </a:solidFill>
                <a:latin typeface="Montserrat" pitchFamily="2" charset="0"/>
                <a:sym typeface="Wingdings" panose="05000000000000000000" pitchFamily="2" charset="2"/>
              </a:rPr>
              <a:t>Caldeira de Alta Pressão: 150ton/h</a:t>
            </a:r>
          </a:p>
          <a:p>
            <a:pPr marL="1585" lvl="1" algn="ctr" eaLnBrk="0" hangingPunct="0">
              <a:spcBef>
                <a:spcPts val="300"/>
              </a:spcBef>
              <a:spcAft>
                <a:spcPts val="600"/>
              </a:spcAft>
            </a:pPr>
            <a:r>
              <a:rPr lang="pt-BR" sz="1100" dirty="0">
                <a:solidFill>
                  <a:srgbClr val="363636"/>
                </a:solidFill>
                <a:latin typeface="Montserrat" pitchFamily="2" charset="0"/>
                <a:sym typeface="Wingdings" panose="05000000000000000000" pitchFamily="2" charset="2"/>
              </a:rPr>
              <a:t>Subestação de Alta Tensão: 25MVA</a:t>
            </a:r>
          </a:p>
        </p:txBody>
      </p:sp>
      <p:cxnSp>
        <p:nvCxnSpPr>
          <p:cNvPr id="12" name="Conector reto 4">
            <a:extLst>
              <a:ext uri="{FF2B5EF4-FFF2-40B4-BE49-F238E27FC236}">
                <a16:creationId xmlns:a16="http://schemas.microsoft.com/office/drawing/2014/main" id="{F5455AD4-E298-4FFC-B24C-5AA3B7D646AF}"/>
              </a:ext>
            </a:extLst>
          </p:cNvPr>
          <p:cNvCxnSpPr>
            <a:cxnSpLocks/>
          </p:cNvCxnSpPr>
          <p:nvPr/>
        </p:nvCxnSpPr>
        <p:spPr>
          <a:xfrm>
            <a:off x="673841" y="1114005"/>
            <a:ext cx="0" cy="504000"/>
          </a:xfrm>
          <a:prstGeom prst="line">
            <a:avLst/>
          </a:prstGeom>
          <a:noFill/>
          <a:ln w="19050" cap="flat" cmpd="sng" algn="ctr">
            <a:solidFill>
              <a:srgbClr val="3B9F8A"/>
            </a:solidFill>
            <a:prstDash val="solid"/>
          </a:ln>
          <a:effectLst/>
        </p:spPr>
      </p:cxnSp>
      <p:sp>
        <p:nvSpPr>
          <p:cNvPr id="13" name="Retângulo 16">
            <a:extLst>
              <a:ext uri="{FF2B5EF4-FFF2-40B4-BE49-F238E27FC236}">
                <a16:creationId xmlns:a16="http://schemas.microsoft.com/office/drawing/2014/main" id="{EDD61EED-6DAC-41F8-BDF2-5F2731E9E913}"/>
              </a:ext>
            </a:extLst>
          </p:cNvPr>
          <p:cNvSpPr/>
          <p:nvPr/>
        </p:nvSpPr>
        <p:spPr>
          <a:xfrm>
            <a:off x="665030" y="1169318"/>
            <a:ext cx="3701192" cy="484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0"/>
              </a:rPr>
              <a:t>Avaliação dos dados e desenvolvimento conceitual das soluções técnicas e econômicas caso a caso.</a:t>
            </a:r>
          </a:p>
        </p:txBody>
      </p:sp>
      <p:sp>
        <p:nvSpPr>
          <p:cNvPr id="14" name="CaixaDeTexto 17">
            <a:extLst>
              <a:ext uri="{FF2B5EF4-FFF2-40B4-BE49-F238E27FC236}">
                <a16:creationId xmlns:a16="http://schemas.microsoft.com/office/drawing/2014/main" id="{124071B7-C9AF-4A59-95E5-FF9A509553F3}"/>
              </a:ext>
            </a:extLst>
          </p:cNvPr>
          <p:cNvSpPr txBox="1"/>
          <p:nvPr/>
        </p:nvSpPr>
        <p:spPr>
          <a:xfrm>
            <a:off x="665030" y="1037273"/>
            <a:ext cx="36928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0"/>
              </a:rPr>
              <a:t>LEVANTAMENTO E CONCEPÇÃO TÉCNICA</a:t>
            </a:r>
          </a:p>
        </p:txBody>
      </p:sp>
      <p:sp>
        <p:nvSpPr>
          <p:cNvPr id="15" name="Retângulo 18">
            <a:extLst>
              <a:ext uri="{FF2B5EF4-FFF2-40B4-BE49-F238E27FC236}">
                <a16:creationId xmlns:a16="http://schemas.microsoft.com/office/drawing/2014/main" id="{00AF8D07-D1D8-48B3-A582-EEA61F88E50B}"/>
              </a:ext>
            </a:extLst>
          </p:cNvPr>
          <p:cNvSpPr/>
          <p:nvPr/>
        </p:nvSpPr>
        <p:spPr>
          <a:xfrm>
            <a:off x="665030" y="4180744"/>
            <a:ext cx="3702380" cy="484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0"/>
              </a:rPr>
              <a:t>Durante todo o prazo contratual, a Mais Energia analisará as variáveis indicando novas tecnologias ou melhorias possíveis.</a:t>
            </a:r>
          </a:p>
        </p:txBody>
      </p:sp>
      <p:sp>
        <p:nvSpPr>
          <p:cNvPr id="16" name="CaixaDeTexto 29">
            <a:extLst>
              <a:ext uri="{FF2B5EF4-FFF2-40B4-BE49-F238E27FC236}">
                <a16:creationId xmlns:a16="http://schemas.microsoft.com/office/drawing/2014/main" id="{62DA5AF1-F921-4215-8FC6-9B80B13CD593}"/>
              </a:ext>
            </a:extLst>
          </p:cNvPr>
          <p:cNvSpPr txBox="1"/>
          <p:nvPr/>
        </p:nvSpPr>
        <p:spPr>
          <a:xfrm>
            <a:off x="665030" y="4011322"/>
            <a:ext cx="3381344" cy="297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0"/>
              </a:rPr>
              <a:t>GESTÃO ENERGÉTICA E MELHORIA CONTÍNUA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ontserrat" pitchFamily="2" charset="0"/>
            </a:endParaRPr>
          </a:p>
        </p:txBody>
      </p:sp>
      <p:cxnSp>
        <p:nvCxnSpPr>
          <p:cNvPr id="17" name="Conector reto 26">
            <a:extLst>
              <a:ext uri="{FF2B5EF4-FFF2-40B4-BE49-F238E27FC236}">
                <a16:creationId xmlns:a16="http://schemas.microsoft.com/office/drawing/2014/main" id="{DDE71501-1801-45C8-AE57-E5C50A5BD88C}"/>
              </a:ext>
            </a:extLst>
          </p:cNvPr>
          <p:cNvCxnSpPr>
            <a:cxnSpLocks/>
          </p:cNvCxnSpPr>
          <p:nvPr/>
        </p:nvCxnSpPr>
        <p:spPr>
          <a:xfrm>
            <a:off x="673841" y="1869004"/>
            <a:ext cx="0" cy="460828"/>
          </a:xfrm>
          <a:prstGeom prst="line">
            <a:avLst/>
          </a:prstGeom>
          <a:noFill/>
          <a:ln w="19050" cap="flat" cmpd="sng" algn="ctr">
            <a:solidFill>
              <a:srgbClr val="3B9F8A"/>
            </a:solidFill>
            <a:prstDash val="solid"/>
          </a:ln>
          <a:effectLst/>
        </p:spPr>
      </p:cxnSp>
      <p:sp>
        <p:nvSpPr>
          <p:cNvPr id="18" name="Retângulo 20">
            <a:extLst>
              <a:ext uri="{FF2B5EF4-FFF2-40B4-BE49-F238E27FC236}">
                <a16:creationId xmlns:a16="http://schemas.microsoft.com/office/drawing/2014/main" id="{A4AA5D8D-F52B-4269-A312-5D4A2E888A3F}"/>
              </a:ext>
            </a:extLst>
          </p:cNvPr>
          <p:cNvSpPr/>
          <p:nvPr/>
        </p:nvSpPr>
        <p:spPr>
          <a:xfrm>
            <a:off x="665030" y="1921783"/>
            <a:ext cx="3701192" cy="484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0"/>
              </a:rPr>
              <a:t>Realizamos o investimento e adquirimos os equipamentos na melhor solução técnica proposta para o projeto.</a:t>
            </a:r>
          </a:p>
        </p:txBody>
      </p:sp>
      <p:sp>
        <p:nvSpPr>
          <p:cNvPr id="19" name="CaixaDeTexto 30">
            <a:extLst>
              <a:ext uri="{FF2B5EF4-FFF2-40B4-BE49-F238E27FC236}">
                <a16:creationId xmlns:a16="http://schemas.microsoft.com/office/drawing/2014/main" id="{7B988E8F-9940-4551-97AC-CBF639FE2444}"/>
              </a:ext>
            </a:extLst>
          </p:cNvPr>
          <p:cNvSpPr txBox="1"/>
          <p:nvPr/>
        </p:nvSpPr>
        <p:spPr>
          <a:xfrm>
            <a:off x="665030" y="1739754"/>
            <a:ext cx="3702380" cy="297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0"/>
              </a:rPr>
              <a:t>INVESTIMENTO E AQUISIÇÃO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21" name="Retângulo 22">
            <a:extLst>
              <a:ext uri="{FF2B5EF4-FFF2-40B4-BE49-F238E27FC236}">
                <a16:creationId xmlns:a16="http://schemas.microsoft.com/office/drawing/2014/main" id="{66DB1E9C-A240-4801-A933-5B9E88E1C895}"/>
              </a:ext>
            </a:extLst>
          </p:cNvPr>
          <p:cNvSpPr/>
          <p:nvPr/>
        </p:nvSpPr>
        <p:spPr>
          <a:xfrm>
            <a:off x="665030" y="2587086"/>
            <a:ext cx="3701193" cy="484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0"/>
              </a:rPr>
              <a:t>Baseado no cronograma do projeto e realizamos a implementação da solução.</a:t>
            </a:r>
          </a:p>
        </p:txBody>
      </p:sp>
      <p:sp>
        <p:nvSpPr>
          <p:cNvPr id="22" name="CaixaDeTexto 31">
            <a:extLst>
              <a:ext uri="{FF2B5EF4-FFF2-40B4-BE49-F238E27FC236}">
                <a16:creationId xmlns:a16="http://schemas.microsoft.com/office/drawing/2014/main" id="{719EB6E9-F1AC-462A-9455-8C0BD111C8D2}"/>
              </a:ext>
            </a:extLst>
          </p:cNvPr>
          <p:cNvSpPr txBox="1"/>
          <p:nvPr/>
        </p:nvSpPr>
        <p:spPr>
          <a:xfrm>
            <a:off x="665030" y="2454187"/>
            <a:ext cx="36928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0"/>
              </a:rPr>
              <a:t>GERENCIAMENTO DA INSTALAÇÃO</a:t>
            </a:r>
          </a:p>
        </p:txBody>
      </p:sp>
      <p:sp>
        <p:nvSpPr>
          <p:cNvPr id="24" name="Retângulo 24">
            <a:extLst>
              <a:ext uri="{FF2B5EF4-FFF2-40B4-BE49-F238E27FC236}">
                <a16:creationId xmlns:a16="http://schemas.microsoft.com/office/drawing/2014/main" id="{D1E91608-9EB0-4F0D-A6CD-1012D6820CE3}"/>
              </a:ext>
            </a:extLst>
          </p:cNvPr>
          <p:cNvSpPr/>
          <p:nvPr/>
        </p:nvSpPr>
        <p:spPr>
          <a:xfrm>
            <a:off x="665030" y="3278511"/>
            <a:ext cx="3694046" cy="692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0"/>
              </a:rPr>
              <a:t>Gerenciamos </a:t>
            </a:r>
            <a:r>
              <a:rPr lang="pt-BR" sz="900" kern="0" dirty="0">
                <a:solidFill>
                  <a:srgbClr val="262626">
                    <a:lumMod val="50000"/>
                    <a:lumOff val="50000"/>
                  </a:srgbClr>
                </a:solidFill>
                <a:latin typeface="Montserrat" pitchFamily="2" charset="0"/>
              </a:rPr>
              <a:t>da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0"/>
              </a:rPr>
              <a:t>s etapas do projeto: Da concepção a operação</a:t>
            </a:r>
            <a:r>
              <a:rPr lang="pt-BR" sz="900" kern="0" dirty="0">
                <a:solidFill>
                  <a:srgbClr val="262626">
                    <a:lumMod val="50000"/>
                    <a:lumOff val="50000"/>
                  </a:srgbClr>
                </a:solidFill>
                <a:latin typeface="Montserrat" pitchFamily="2" charset="0"/>
              </a:rPr>
              <a:t>, com olhar de dono,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0"/>
              </a:rPr>
              <a:t> garantindo a qualidade e eficiência do projeto durante a vida útil da solução.</a:t>
            </a:r>
          </a:p>
        </p:txBody>
      </p:sp>
      <p:sp>
        <p:nvSpPr>
          <p:cNvPr id="25" name="CaixaDeTexto 32">
            <a:extLst>
              <a:ext uri="{FF2B5EF4-FFF2-40B4-BE49-F238E27FC236}">
                <a16:creationId xmlns:a16="http://schemas.microsoft.com/office/drawing/2014/main" id="{1E2A278C-5EA4-4B69-85F9-D7727485BE96}"/>
              </a:ext>
            </a:extLst>
          </p:cNvPr>
          <p:cNvSpPr txBox="1"/>
          <p:nvPr/>
        </p:nvSpPr>
        <p:spPr>
          <a:xfrm>
            <a:off x="665030" y="3147306"/>
            <a:ext cx="36940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0"/>
              </a:rPr>
              <a:t>OPERAÇÃO E MANUTENÇÃO</a:t>
            </a:r>
          </a:p>
        </p:txBody>
      </p:sp>
      <p:pic>
        <p:nvPicPr>
          <p:cNvPr id="26" name="Gráfico 55" descr="Aperto de mão">
            <a:extLst>
              <a:ext uri="{FF2B5EF4-FFF2-40B4-BE49-F238E27FC236}">
                <a16:creationId xmlns:a16="http://schemas.microsoft.com/office/drawing/2014/main" id="{7895DFE4-F098-4237-8600-3775CA1E9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300" y="4139106"/>
            <a:ext cx="468000" cy="468000"/>
          </a:xfrm>
          <a:prstGeom prst="rect">
            <a:avLst/>
          </a:prstGeom>
        </p:spPr>
      </p:pic>
      <p:pic>
        <p:nvPicPr>
          <p:cNvPr id="27" name="Gráfico 57" descr="Cronômetro">
            <a:extLst>
              <a:ext uri="{FF2B5EF4-FFF2-40B4-BE49-F238E27FC236}">
                <a16:creationId xmlns:a16="http://schemas.microsoft.com/office/drawing/2014/main" id="{B263B9DE-0253-4AEA-93A2-7622514158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300" y="2537470"/>
            <a:ext cx="468000" cy="468000"/>
          </a:xfrm>
          <a:prstGeom prst="rect">
            <a:avLst/>
          </a:prstGeom>
        </p:spPr>
      </p:pic>
      <p:pic>
        <p:nvPicPr>
          <p:cNvPr id="28" name="Gráfico 59" descr="Gráfico de barras">
            <a:extLst>
              <a:ext uri="{FF2B5EF4-FFF2-40B4-BE49-F238E27FC236}">
                <a16:creationId xmlns:a16="http://schemas.microsoft.com/office/drawing/2014/main" id="{1BCD3503-7F74-4525-868D-15E17CC15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300" y="1136121"/>
            <a:ext cx="468000" cy="468000"/>
          </a:xfrm>
          <a:prstGeom prst="rect">
            <a:avLst/>
          </a:prstGeom>
        </p:spPr>
      </p:pic>
      <p:pic>
        <p:nvPicPr>
          <p:cNvPr id="29" name="Gráfico 63" descr="Moedas">
            <a:extLst>
              <a:ext uri="{FF2B5EF4-FFF2-40B4-BE49-F238E27FC236}">
                <a16:creationId xmlns:a16="http://schemas.microsoft.com/office/drawing/2014/main" id="{8291683B-F25B-46B7-9BCC-373AED924B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0300" y="1865418"/>
            <a:ext cx="468000" cy="468000"/>
          </a:xfrm>
          <a:prstGeom prst="rect">
            <a:avLst/>
          </a:prstGeom>
        </p:spPr>
      </p:pic>
      <p:pic>
        <p:nvPicPr>
          <p:cNvPr id="30" name="Gráfico 67" descr="Lista de verificação">
            <a:extLst>
              <a:ext uri="{FF2B5EF4-FFF2-40B4-BE49-F238E27FC236}">
                <a16:creationId xmlns:a16="http://schemas.microsoft.com/office/drawing/2014/main" id="{B0BD2905-BEC6-4DFE-B311-76F3F45292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0300" y="3331221"/>
            <a:ext cx="468000" cy="468000"/>
          </a:xfrm>
          <a:prstGeom prst="rect">
            <a:avLst/>
          </a:prstGeom>
        </p:spPr>
      </p:pic>
      <p:pic>
        <p:nvPicPr>
          <p:cNvPr id="33" name="Picture 32" descr="A picture containing sky, outdoor, cloud, building&#10;&#10;Description automatically generated">
            <a:extLst>
              <a:ext uri="{FF2B5EF4-FFF2-40B4-BE49-F238E27FC236}">
                <a16:creationId xmlns:a16="http://schemas.microsoft.com/office/drawing/2014/main" id="{92AAB7EF-18DF-4776-79AA-2CB158B72D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t="16713" r="22053" b="31068"/>
          <a:stretch/>
        </p:blipFill>
        <p:spPr>
          <a:xfrm>
            <a:off x="4967825" y="1037272"/>
            <a:ext cx="3947575" cy="2165223"/>
          </a:xfrm>
          <a:prstGeom prst="rect">
            <a:avLst/>
          </a:prstGeo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B386B1-AB32-ED32-1E61-E9FF2E04BD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COMO ATUAMOS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01E6103-DECB-178B-293D-95EF548952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MAIS ENERGIA</a:t>
            </a:r>
          </a:p>
        </p:txBody>
      </p:sp>
      <p:cxnSp>
        <p:nvCxnSpPr>
          <p:cNvPr id="36" name="Conector reto 26">
            <a:extLst>
              <a:ext uri="{FF2B5EF4-FFF2-40B4-BE49-F238E27FC236}">
                <a16:creationId xmlns:a16="http://schemas.microsoft.com/office/drawing/2014/main" id="{B0C7D93E-0177-26A7-AF98-141FA9A89F6C}"/>
              </a:ext>
            </a:extLst>
          </p:cNvPr>
          <p:cNvCxnSpPr>
            <a:cxnSpLocks/>
          </p:cNvCxnSpPr>
          <p:nvPr/>
        </p:nvCxnSpPr>
        <p:spPr>
          <a:xfrm>
            <a:off x="673841" y="2539375"/>
            <a:ext cx="0" cy="460828"/>
          </a:xfrm>
          <a:prstGeom prst="line">
            <a:avLst/>
          </a:prstGeom>
          <a:noFill/>
          <a:ln w="19050" cap="flat" cmpd="sng" algn="ctr">
            <a:solidFill>
              <a:srgbClr val="3B9F8A"/>
            </a:solidFill>
            <a:prstDash val="solid"/>
          </a:ln>
          <a:effectLst/>
        </p:spPr>
      </p:cxnSp>
      <p:cxnSp>
        <p:nvCxnSpPr>
          <p:cNvPr id="37" name="Conector reto 26">
            <a:extLst>
              <a:ext uri="{FF2B5EF4-FFF2-40B4-BE49-F238E27FC236}">
                <a16:creationId xmlns:a16="http://schemas.microsoft.com/office/drawing/2014/main" id="{F5642D71-5710-24AB-10F0-00B751DAD8BE}"/>
              </a:ext>
            </a:extLst>
          </p:cNvPr>
          <p:cNvCxnSpPr>
            <a:cxnSpLocks/>
          </p:cNvCxnSpPr>
          <p:nvPr/>
        </p:nvCxnSpPr>
        <p:spPr>
          <a:xfrm>
            <a:off x="673841" y="4146278"/>
            <a:ext cx="0" cy="460828"/>
          </a:xfrm>
          <a:prstGeom prst="line">
            <a:avLst/>
          </a:prstGeom>
          <a:noFill/>
          <a:ln w="19050" cap="flat" cmpd="sng" algn="ctr">
            <a:solidFill>
              <a:srgbClr val="3B9F8A"/>
            </a:solidFill>
            <a:prstDash val="solid"/>
          </a:ln>
          <a:effectLst/>
        </p:spPr>
      </p:cxnSp>
      <p:cxnSp>
        <p:nvCxnSpPr>
          <p:cNvPr id="38" name="Conector reto 26">
            <a:extLst>
              <a:ext uri="{FF2B5EF4-FFF2-40B4-BE49-F238E27FC236}">
                <a16:creationId xmlns:a16="http://schemas.microsoft.com/office/drawing/2014/main" id="{251487A3-9C6D-79A9-758B-638C8693353C}"/>
              </a:ext>
            </a:extLst>
          </p:cNvPr>
          <p:cNvCxnSpPr>
            <a:cxnSpLocks/>
          </p:cNvCxnSpPr>
          <p:nvPr/>
        </p:nvCxnSpPr>
        <p:spPr>
          <a:xfrm>
            <a:off x="673841" y="3231528"/>
            <a:ext cx="0" cy="667386"/>
          </a:xfrm>
          <a:prstGeom prst="line">
            <a:avLst/>
          </a:prstGeom>
          <a:noFill/>
          <a:ln w="19050" cap="flat" cmpd="sng" algn="ctr">
            <a:solidFill>
              <a:srgbClr val="3B9F8A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221466486"/>
      </p:ext>
    </p:extLst>
  </p:cSld>
  <p:clrMapOvr>
    <a:masterClrMapping/>
  </p:clrMapOvr>
</p:sld>
</file>

<file path=ppt/theme/theme1.xml><?xml version="1.0" encoding="utf-8"?>
<a:theme xmlns:a="http://schemas.openxmlformats.org/drawingml/2006/main" name="New Theme Mais Energia">
  <a:themeElements>
    <a:clrScheme name="Custom 1">
      <a:dk1>
        <a:srgbClr val="262626"/>
      </a:dk1>
      <a:lt1>
        <a:srgbClr val="FFFFFF"/>
      </a:lt1>
      <a:dk2>
        <a:srgbClr val="A5A5A5"/>
      </a:dk2>
      <a:lt2>
        <a:srgbClr val="F2F2F2"/>
      </a:lt2>
      <a:accent1>
        <a:srgbClr val="307869"/>
      </a:accent1>
      <a:accent2>
        <a:srgbClr val="2E8B78"/>
      </a:accent2>
      <a:accent3>
        <a:srgbClr val="2AB397"/>
      </a:accent3>
      <a:accent4>
        <a:srgbClr val="E8E8E8"/>
      </a:accent4>
      <a:accent5>
        <a:srgbClr val="F2F2F2"/>
      </a:accent5>
      <a:accent6>
        <a:srgbClr val="343435"/>
      </a:accent6>
      <a:hlink>
        <a:srgbClr val="17365D"/>
      </a:hlink>
      <a:folHlink>
        <a:srgbClr val="31859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heme Mais Energia" id="{52F2DBF5-73EF-4887-96AF-519C4C6210D9}" vid="{24047BBA-5901-4F3B-BCD3-E5FB6B8EDD87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896D2371DF0246BF25803CA7D0F664" ma:contentTypeVersion="15" ma:contentTypeDescription="Crie um novo documento." ma:contentTypeScope="" ma:versionID="1a88531a6d4a6561c62fea67b15cc1fc">
  <xsd:schema xmlns:xsd="http://www.w3.org/2001/XMLSchema" xmlns:xs="http://www.w3.org/2001/XMLSchema" xmlns:p="http://schemas.microsoft.com/office/2006/metadata/properties" xmlns:ns2="74855692-a236-48c8-be77-44d9df9ba5f9" xmlns:ns3="4234e7ed-ad2d-4fa4-ae09-66cee85cbcc4" targetNamespace="http://schemas.microsoft.com/office/2006/metadata/properties" ma:root="true" ma:fieldsID="fa197efe4e120f1f2e52c6984a1ca585" ns2:_="" ns3:_="">
    <xsd:import namespace="74855692-a236-48c8-be77-44d9df9ba5f9"/>
    <xsd:import namespace="4234e7ed-ad2d-4fa4-ae09-66cee85cbc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55692-a236-48c8-be77-44d9df9ba5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Marcações de imagem" ma:readOnly="false" ma:fieldId="{5cf76f15-5ced-4ddc-b409-7134ff3c332f}" ma:taxonomyMulti="true" ma:sspId="2c82aaf0-785d-4c91-9c12-569ebe702e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4e7ed-ad2d-4fa4-ae09-66cee85cbcc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a66e26d-638f-4fc2-a388-433e9162d00d}" ma:internalName="TaxCatchAll" ma:showField="CatchAllData" ma:web="4234e7ed-ad2d-4fa4-ae09-66cee85cbc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855692-a236-48c8-be77-44d9df9ba5f9">
      <Terms xmlns="http://schemas.microsoft.com/office/infopath/2007/PartnerControls"/>
    </lcf76f155ced4ddcb4097134ff3c332f>
    <TaxCatchAll xmlns="4234e7ed-ad2d-4fa4-ae09-66cee85cbcc4" xsi:nil="true"/>
  </documentManagement>
</p:properties>
</file>

<file path=customXml/itemProps1.xml><?xml version="1.0" encoding="utf-8"?>
<ds:datastoreItem xmlns:ds="http://schemas.openxmlformats.org/officeDocument/2006/customXml" ds:itemID="{A898A388-A62E-44FB-839A-CEB158DD361C}"/>
</file>

<file path=customXml/itemProps2.xml><?xml version="1.0" encoding="utf-8"?>
<ds:datastoreItem xmlns:ds="http://schemas.openxmlformats.org/officeDocument/2006/customXml" ds:itemID="{A95C2E86-BCF5-4583-9687-27589BAEA866}"/>
</file>

<file path=customXml/itemProps3.xml><?xml version="1.0" encoding="utf-8"?>
<ds:datastoreItem xmlns:ds="http://schemas.openxmlformats.org/officeDocument/2006/customXml" ds:itemID="{01F22535-2510-4341-8A83-C963C5A74700}"/>
</file>

<file path=docProps/app.xml><?xml version="1.0" encoding="utf-8"?>
<Properties xmlns="http://schemas.openxmlformats.org/officeDocument/2006/extended-properties" xmlns:vt="http://schemas.openxmlformats.org/officeDocument/2006/docPropsVTypes">
  <Template>New Theme Mais Energia</Template>
  <TotalTime>25304</TotalTime>
  <Words>767</Words>
  <Application>Microsoft Office PowerPoint</Application>
  <PresentationFormat>On-screen Show (16:9)</PresentationFormat>
  <Paragraphs>210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Courier New</vt:lpstr>
      <vt:lpstr>Helvetica Neue Light</vt:lpstr>
      <vt:lpstr>Montserrat</vt:lpstr>
      <vt:lpstr>Montserrat Bold</vt:lpstr>
      <vt:lpstr>Wingdings</vt:lpstr>
      <vt:lpstr>New Theme Mais Energia</vt:lpstr>
      <vt:lpstr>Viii fórum Cogen</vt:lpstr>
      <vt:lpstr>AGENDA</vt:lpstr>
      <vt:lpstr>O QUE É COGERAÇÃO?</vt:lpstr>
      <vt:lpstr>PRINCIPAIS EQUIPAMENTOS</vt:lpstr>
      <vt:lpstr>APLICAÇÕES PRÁTICAS</vt:lpstr>
      <vt:lpstr>APLICAÇÕES PRÁTICAS</vt:lpstr>
      <vt:lpstr>VANTAGENS E DIFERENCIAIS</vt:lpstr>
      <vt:lpstr>OUTRAS APLICAÇÕES</vt:lpstr>
      <vt:lpstr>COMO ATUAMOS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Henrique Longo (Ecogen Brasil)</dc:creator>
  <cp:lastModifiedBy>Felipe Ruy</cp:lastModifiedBy>
  <cp:revision>1140</cp:revision>
  <dcterms:created xsi:type="dcterms:W3CDTF">2014-08-12T10:18:13Z</dcterms:created>
  <dcterms:modified xsi:type="dcterms:W3CDTF">2024-09-21T03:51:27Z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0x010100D3896D2371DF0246BF25803CA7D0F664</vt:lpwstr>
  </property>
</Properties>
</file>